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455" r:id="rId2"/>
    <p:sldId id="460" r:id="rId3"/>
    <p:sldId id="461" r:id="rId4"/>
    <p:sldId id="462" r:id="rId5"/>
    <p:sldId id="459" r:id="rId6"/>
    <p:sldId id="463" r:id="rId7"/>
    <p:sldId id="879" r:id="rId8"/>
    <p:sldId id="881" r:id="rId9"/>
    <p:sldId id="884" r:id="rId10"/>
    <p:sldId id="806" r:id="rId11"/>
    <p:sldId id="860" r:id="rId12"/>
    <p:sldId id="862" r:id="rId13"/>
    <p:sldId id="859" r:id="rId14"/>
    <p:sldId id="903" r:id="rId15"/>
    <p:sldId id="869" r:id="rId16"/>
    <p:sldId id="904" r:id="rId17"/>
    <p:sldId id="900" r:id="rId18"/>
    <p:sldId id="901" r:id="rId19"/>
    <p:sldId id="805" r:id="rId20"/>
    <p:sldId id="887" r:id="rId21"/>
    <p:sldId id="817" r:id="rId22"/>
    <p:sldId id="309" r:id="rId23"/>
    <p:sldId id="815" r:id="rId24"/>
    <p:sldId id="819" r:id="rId25"/>
    <p:sldId id="816" r:id="rId26"/>
    <p:sldId id="818" r:id="rId27"/>
    <p:sldId id="798" r:id="rId28"/>
    <p:sldId id="275" r:id="rId29"/>
    <p:sldId id="800" r:id="rId30"/>
    <p:sldId id="886" r:id="rId31"/>
    <p:sldId id="264" r:id="rId32"/>
    <p:sldId id="261" r:id="rId33"/>
    <p:sldId id="262" r:id="rId34"/>
    <p:sldId id="26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D20A"/>
    <a:srgbClr val="D00B0A"/>
    <a:srgbClr val="FFA419"/>
    <a:srgbClr val="EFEFED"/>
    <a:srgbClr val="088345"/>
    <a:srgbClr val="E0981A"/>
    <a:srgbClr val="E9E1D2"/>
    <a:srgbClr val="8373B0"/>
    <a:srgbClr val="D8B061"/>
    <a:srgbClr val="809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2"/>
    <p:restoredTop sz="88630"/>
  </p:normalViewPr>
  <p:slideViewPr>
    <p:cSldViewPr snapToGrid="0">
      <p:cViewPr varScale="1">
        <p:scale>
          <a:sx n="112" d="100"/>
          <a:sy n="112" d="100"/>
        </p:scale>
        <p:origin x="232" y="18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1200-B3FB-7C4D-B5CE-932A86504641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85461-32C3-374C-9F08-DB833B9ABD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144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7933E-D327-FBC5-3FA3-6628B8283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8DD14-A997-1913-2BE2-3F50515CE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6FDED4-F1C5-DB39-64B8-9F75339D9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84C6E-AEAE-EA04-545B-D284D659E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2418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99CDA-2DA8-774E-9D62-628077CD32E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389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99CDA-2DA8-774E-9D62-628077CD32ED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29608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99CDA-2DA8-774E-9D62-628077CD32E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4121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99CDA-2DA8-774E-9D62-628077CD32ED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4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37797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18665-AC80-699F-D261-37BA1A4F6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62D07D-6AE4-2240-9A85-FBAA5A85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EAC7-F5A6-927E-CB42-8A623673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EAB5F-8188-A466-E2CC-E1CA33ADE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200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18665-AC80-699F-D261-37BA1A4F6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62D07D-6AE4-2240-9A85-FBAA5A85D8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2CEAC7-F5A6-927E-CB42-8A623673FE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AEAB5F-8188-A466-E2CC-E1CA33ADE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2161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407077-46DD-3CB9-DB78-2575E4929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1C1A40-220B-9583-6EBF-5E5BF7B7DF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81F0A8-ED18-863E-7F7B-50FFFA9128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D33788-F990-F553-F60F-36DC5B6D20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9673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65287E-2D31-0E25-EA83-71DD29625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2D95D3-40ED-B7AD-CEF4-E5BC491BB1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CDDFE2-BDEC-723E-B4A5-50AFB25B96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27347-312C-0841-C728-7474BE6C4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BA39E-E6BC-924C-885A-534782DAB37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4295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5951B-7A69-F7DF-0E5B-CBF322C3A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B81C60-F62F-ACF5-48A3-E52B48788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53DCE5-6DD9-BCE6-D5B9-31F728B0F7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CC526-2B95-7106-77E7-C0A007A948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BA39E-E6BC-924C-885A-534782DAB37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68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016AC-284B-F8E3-61A6-4136E87A4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FD656E-3108-2F09-4070-8F745E93A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C404B0-813F-10BD-04D2-F7AF806FD3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1F7B0-004C-11AD-43A4-12D5C101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13BA39E-E6BC-924C-885A-534782DAB37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6248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0FC33-A32B-C44A-CE7A-5909A1B75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9DFE34-E0DA-FB9E-577B-748E4ED8BA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4EEE20-7C90-8244-C848-5E86A60EC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E4CA1-EA10-1910-2B4E-33BF2F603B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99CDA-2DA8-774E-9D62-628077CD32E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6074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99CDA-2DA8-774E-9D62-628077CD32E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847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emf"/><Relationship Id="rId4" Type="http://schemas.openxmlformats.org/officeDocument/2006/relationships/oleObject" Target="../embeddings/oleObject1.bin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95CB-0355-F64B-B62F-8A4B8EFB5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F44B-B00D-1DFB-A196-50A174014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2A336-F778-C7D7-BD6D-39B3A8A1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9F209-D0FA-1ED0-183B-1B3CE044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0043A-4516-5328-2576-A0E4D324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55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72DC-5195-4DDE-55FA-F31AC768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D1061-5568-3B48-45DE-BBB06570D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83D-1D92-8785-9796-22503EAD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FB7CD-6A6E-F5B0-11A4-05383516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509C-F76F-2921-D988-3D47DC35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96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598E13-037F-91CA-D6D4-5154FC320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781E6-E0FF-5C25-3608-9596AE6D8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21050-D72B-F91D-22CF-84BF06EC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B2E9F-BFBF-D5C4-46B1-C8A62EB8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0D14-F88C-C7BC-46BC-71A5034C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538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166867" y="1530994"/>
            <a:ext cx="11465690" cy="449198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166868" y="205430"/>
            <a:ext cx="10018853" cy="132556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1600" y="6387702"/>
            <a:ext cx="663451" cy="365125"/>
          </a:xfrm>
        </p:spPr>
        <p:txBody>
          <a:bodyPr/>
          <a:lstStyle>
            <a:lvl1pPr>
              <a:defRPr>
                <a:solidFill>
                  <a:srgbClr val="F8971D"/>
                </a:solidFill>
              </a:defRPr>
            </a:lvl1pPr>
          </a:lstStyle>
          <a:p>
            <a:fld id="{F0EF6134-9DF6-004A-95A0-59ADE9AD9C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3819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UROfusion_content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7ECB478-BAE3-9650-1ED0-40553289DFEC}"/>
              </a:ext>
            </a:extLst>
          </p:cNvPr>
          <p:cNvSpPr/>
          <p:nvPr userDrawn="1"/>
        </p:nvSpPr>
        <p:spPr>
          <a:xfrm>
            <a:off x="0" y="6525344"/>
            <a:ext cx="12192000" cy="3326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432" y="192515"/>
            <a:ext cx="9451776" cy="457200"/>
          </a:xfrm>
        </p:spPr>
        <p:txBody>
          <a:bodyPr>
            <a:noAutofit/>
          </a:bodyPr>
          <a:lstStyle>
            <a:lvl1pPr algn="l">
              <a:lnSpc>
                <a:spcPts val="2400"/>
              </a:lnSpc>
              <a:defRPr sz="2800" b="1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25624" y="6555770"/>
            <a:ext cx="3470176" cy="329614"/>
          </a:xfrm>
          <a:prstGeom prst="rect">
            <a:avLst/>
          </a:prstGeom>
        </p:spPr>
        <p:txBody>
          <a:bodyPr anchor="t"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>
                <a:solidFill>
                  <a:prstClr val="white"/>
                </a:solidFill>
              </a:rPr>
              <a:t>Author | Event | dd Month </a:t>
            </a:r>
            <a:r>
              <a:rPr lang="en-GB" err="1">
                <a:solidFill>
                  <a:prstClr val="white"/>
                </a:solidFill>
              </a:rPr>
              <a:t>yyyy</a:t>
            </a:r>
            <a:endParaRPr lang="en-GB">
              <a:solidFill>
                <a:prstClr val="white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0" y="6590037"/>
            <a:ext cx="720080" cy="199174"/>
          </a:xfr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6A6D9FA1-99C7-4910-8E32-B85D378B0060}" type="slidenum">
              <a:rPr lang="en-GB" smtClean="0">
                <a:solidFill>
                  <a:prstClr val="white"/>
                </a:solidFill>
              </a:rPr>
              <a:pPr/>
              <a:t>‹#›</a:t>
            </a:fld>
            <a:endParaRPr lang="en-GB">
              <a:solidFill>
                <a:prstClr val="white"/>
              </a:solidFill>
            </a:endParaRPr>
          </a:p>
        </p:txBody>
      </p:sp>
      <p:pic>
        <p:nvPicPr>
          <p:cNvPr id="1026" name="Picture 2" descr="EUROfusion - Realising Fusion Energy">
            <a:extLst>
              <a:ext uri="{FF2B5EF4-FFF2-40B4-BE49-F238E27FC236}">
                <a16:creationId xmlns:a16="http://schemas.microsoft.com/office/drawing/2014/main" id="{D76DEB2B-40A9-CD88-03A2-1B2D1E8A0C7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57007"/>
            <a:ext cx="636023" cy="63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FE93D-B60A-5519-67CA-2FB5FDAACE4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47890" y="252412"/>
            <a:ext cx="4944110" cy="63531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337841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732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E3E053EA-A9E0-4FC3-87BC-5CADB14D4D0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77669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E3E053EA-A9E0-4FC3-87BC-5CADB14D4D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 hidden="1">
            <a:extLst>
              <a:ext uri="{FF2B5EF4-FFF2-40B4-BE49-F238E27FC236}">
                <a16:creationId xmlns:a16="http://schemas.microsoft.com/office/drawing/2014/main" id="{0336F15A-9D0F-40C1-A205-2471F1ECE4E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300" b="1" i="0" baseline="0" dirty="0"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D0843C0-D869-8E24-B3EB-C9BABB4D7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21B1646-962E-D4F4-E2A7-51A716FA8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4400" y="6356350"/>
            <a:ext cx="3482009" cy="365125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r>
              <a:rPr lang="en-GB" dirty="0"/>
              <a:t> Max Boleininger | Computing Division | </a:t>
            </a:r>
            <a:fld id="{1443B4E0-B976-2C4B-8E5E-D05F23A4354A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4D5246E5-885C-94F8-C439-D159A3E3E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12160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-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55666-9723-1348-8D74-D7342B503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35" y="-12653"/>
            <a:ext cx="12203635" cy="6878903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307663" y="3785082"/>
            <a:ext cx="4527320" cy="738664"/>
          </a:xfrm>
          <a:prstGeom prst="rect">
            <a:avLst/>
          </a:prstGeom>
        </p:spPr>
        <p:txBody>
          <a:bodyPr vert="horz" lIns="0" tIns="0" rIns="0" bIns="0" anchor="ctr" anchorCtr="0">
            <a:noAutofit/>
          </a:bodyPr>
          <a:lstStyle>
            <a:lvl1pPr algn="l">
              <a:lnSpc>
                <a:spcPct val="100000"/>
              </a:lnSpc>
              <a:defRPr sz="40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r>
              <a:rPr lang="en-US" dirty="0"/>
              <a:t>Fusion</a:t>
            </a:r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7662" y="4594103"/>
            <a:ext cx="8734738" cy="1287122"/>
          </a:xfrm>
        </p:spPr>
        <p:txBody>
          <a:bodyPr lIns="0" tIns="0" rIns="0" bIns="0" anchor="ctr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4800" b="1" i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307714" y="6050503"/>
            <a:ext cx="7530638" cy="588486"/>
          </a:xfrm>
        </p:spPr>
        <p:txBody>
          <a:bodyPr lIns="0" tIns="0" rIns="0" bIns="0">
            <a:normAutofit/>
          </a:bodyPr>
          <a:lstStyle>
            <a:lvl1pPr>
              <a:defRPr sz="2000" b="1" i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28731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0FCE-3264-F6F3-89E3-C752F1B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700C5-A0A0-994A-8AD7-50118468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B25C3-D0B9-03F8-563C-21921F65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3BA1C-F2B0-48F2-FE6D-211D2DD5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2E941-52D3-4FA1-9E78-8D843B2B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7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9216-33FD-6839-C4A1-071379B0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0CF4D-D99C-ED93-7B64-BBA01CADC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41D2F-6FD3-9A12-D0C5-55589F85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563F8-9BCD-5B15-FB2F-EACCA5A3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5CCE-7272-7B10-CDD4-21D30958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04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D721-D527-D058-8EAA-A9275D7D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A743-DDFD-0F1C-7BBB-4E1DA45AA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BAC10-179B-A921-E3E0-DF7F12AC3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6B04C-4834-6752-946C-085FA97C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D66D-2EC9-805C-6D4B-2CBA31AE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DCA5A-C2A7-ED30-410D-A0A14AD9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9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D8F6-1A87-093F-8BA3-465F82C9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E5F3D-5A87-E833-FDB2-6096092F7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6330-66F8-4D26-BB3B-8D7AED180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E0C22-4427-6224-ED4E-80F5FA594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98DEF-D5CC-0BC7-8905-2F58BDC9D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690EB-AB20-A80D-3A83-B8AA53B8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ECE19-73BE-0A9E-29FB-DEB99624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3A371-CFA1-DAD8-6C60-A2D3210E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46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0CD8-FCAE-525A-95FD-13F5ABC9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4930-451E-530A-6337-1364F4A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93BFC-96E6-83E8-1CA2-5C3A888AF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0B6D9-06DD-6DAA-4ADB-420F65CC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7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6EED7-9910-DDFC-CADA-2AA29E44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CEC13-B7C9-96A5-F122-AC720741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BB836-EFDC-FAA5-0194-F105CD91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90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BBA4-B1E1-2783-72A3-B10BBB79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5D14-9A55-B225-BC62-89BF59005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180A0-FC66-6551-520E-29E340F4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BA64E-799D-41C8-3584-D15043CC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043A7-3B58-B9D5-FE49-49D6E80F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6CAAE-A426-82B1-E0B3-ED049D04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19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2D7D-0F66-DB3F-5B10-9127A6F5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8CDBE-CDD9-A52C-C53E-A80212E04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A285B-0A44-2077-EA80-B0FBA7232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AFA13-B792-143B-A05B-E749848F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BDE57-7A4E-D22C-5BD2-3E9A4F71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6875E-9E35-B3AC-9388-57E255FC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0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32137-1474-6D32-555C-43EDB8ED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0D91A-577A-C1C2-402A-760CDC47C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F5092-8916-6A83-EC82-6B1A3D0CF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5F769-36A8-DF66-B160-A2DB426FB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5678-9492-BED4-95EB-C880D379C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7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04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25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emf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emf"/><Relationship Id="rId5" Type="http://schemas.openxmlformats.org/officeDocument/2006/relationships/image" Target="../media/image43.png"/><Relationship Id="rId4" Type="http://schemas.openxmlformats.org/officeDocument/2006/relationships/image" Target="../media/image3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em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39.jpe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1.em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39.jpe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1.em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39.jpeg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1.emf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39.jpe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47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49.png"/><Relationship Id="rId10" Type="http://schemas.openxmlformats.org/officeDocument/2006/relationships/image" Target="../media/image149.png"/><Relationship Id="rId4" Type="http://schemas.openxmlformats.org/officeDocument/2006/relationships/image" Target="../media/image48.png"/><Relationship Id="rId9" Type="http://schemas.openxmlformats.org/officeDocument/2006/relationships/image" Target="../media/image1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3.png"/><Relationship Id="rId5" Type="http://schemas.openxmlformats.org/officeDocument/2006/relationships/image" Target="../media/image57.png"/><Relationship Id="rId4" Type="http://schemas.openxmlformats.org/officeDocument/2006/relationships/image" Target="../media/image16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66.png"/><Relationship Id="rId5" Type="http://schemas.openxmlformats.org/officeDocument/2006/relationships/image" Target="../media/image58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60.png"/><Relationship Id="rId7" Type="http://schemas.openxmlformats.org/officeDocument/2006/relationships/image" Target="../media/image1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1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Relationship Id="rId9" Type="http://schemas.openxmlformats.org/officeDocument/2006/relationships/image" Target="../media/image17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61.png"/><Relationship Id="rId7" Type="http://schemas.openxmlformats.org/officeDocument/2006/relationships/image" Target="../media/image17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9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67A3-275E-F0A6-CF29-7311D162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B809-E798-7CDE-0E61-2F7600F7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66218"/>
            <a:ext cx="12191999" cy="1325563"/>
          </a:xfrm>
        </p:spPr>
        <p:txBody>
          <a:bodyPr/>
          <a:lstStyle/>
          <a:p>
            <a:pPr algn="ctr"/>
            <a:r>
              <a:rPr lang="en-GB" dirty="0"/>
              <a:t>Lecture 4: </a:t>
            </a:r>
            <a:r>
              <a:rPr lang="en-GB" sz="4400" dirty="0"/>
              <a:t>Collective Phenomena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77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>
            <a:extLst>
              <a:ext uri="{FF2B5EF4-FFF2-40B4-BE49-F238E27FC236}">
                <a16:creationId xmlns:a16="http://schemas.microsoft.com/office/drawing/2014/main" id="{B3BD99F0-1192-D548-BC9F-A912360FA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025199"/>
            <a:ext cx="12192000" cy="1010256"/>
          </a:xfrm>
          <a:solidFill>
            <a:schemeClr val="tx1">
              <a:alpha val="75000"/>
            </a:schemeClr>
          </a:solidFill>
        </p:spPr>
        <p:txBody>
          <a:bodyPr>
            <a:noAutofit/>
          </a:bodyPr>
          <a:lstStyle/>
          <a:p>
            <a:pPr algn="ctr">
              <a:spcAft>
                <a:spcPts val="500"/>
              </a:spcAft>
            </a:pPr>
            <a:r>
              <a:rPr lang="en-GB" sz="3000" dirty="0"/>
              <a:t>Two examples of MD applied to fusion materials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01840C-BACA-DEBA-0414-736019D4CDC9}"/>
              </a:ext>
            </a:extLst>
          </p:cNvPr>
          <p:cNvGrpSpPr/>
          <p:nvPr/>
        </p:nvGrpSpPr>
        <p:grpSpPr>
          <a:xfrm>
            <a:off x="8738362" y="2853776"/>
            <a:ext cx="3327837" cy="3800649"/>
            <a:chOff x="8602586" y="302875"/>
            <a:chExt cx="3626624" cy="414188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74E8E7F-3A4A-C108-59D3-CBABCEA57209}"/>
                </a:ext>
              </a:extLst>
            </p:cNvPr>
            <p:cNvGrpSpPr/>
            <p:nvPr/>
          </p:nvGrpSpPr>
          <p:grpSpPr>
            <a:xfrm>
              <a:off x="8789852" y="1192670"/>
              <a:ext cx="3252092" cy="3252092"/>
              <a:chOff x="8789852" y="1192670"/>
              <a:chExt cx="3252092" cy="325209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63D0FC9-04A0-A40C-C3D3-4EE40FE85759}"/>
                  </a:ext>
                </a:extLst>
              </p:cNvPr>
              <p:cNvSpPr/>
              <p:nvPr/>
            </p:nvSpPr>
            <p:spPr>
              <a:xfrm>
                <a:off x="8789852" y="1192670"/>
                <a:ext cx="3252092" cy="3252092"/>
              </a:xfrm>
              <a:prstGeom prst="ellipse">
                <a:avLst/>
              </a:prstGeom>
              <a:solidFill>
                <a:schemeClr val="bg1">
                  <a:alpha val="94000"/>
                </a:schemeClr>
              </a:solidFill>
              <a:ln w="88900">
                <a:solidFill>
                  <a:srgbClr val="91417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8E5F18B6-867A-F675-AE16-B208440AC29E}"/>
                  </a:ext>
                </a:extLst>
              </p:cNvPr>
              <p:cNvGrpSpPr/>
              <p:nvPr/>
            </p:nvGrpSpPr>
            <p:grpSpPr>
              <a:xfrm>
                <a:off x="9041080" y="1840350"/>
                <a:ext cx="2580430" cy="2057562"/>
                <a:chOff x="9041080" y="1840350"/>
                <a:chExt cx="2580430" cy="2057562"/>
              </a:xfrm>
            </p:grpSpPr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2BABCB3-DB64-398A-C9DE-AF8244D770A2}"/>
                    </a:ext>
                  </a:extLst>
                </p:cNvPr>
                <p:cNvSpPr/>
                <p:nvPr/>
              </p:nvSpPr>
              <p:spPr>
                <a:xfrm>
                  <a:off x="9942493" y="2081488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67000">
                      <a:srgbClr val="E00000"/>
                    </a:gs>
                    <a:gs pos="77000">
                      <a:srgbClr val="C00000"/>
                    </a:gs>
                    <a:gs pos="37000">
                      <a:schemeClr val="bg1"/>
                    </a:gs>
                    <a:gs pos="98000">
                      <a:schemeClr val="tx1"/>
                    </a:gs>
                    <a:gs pos="91000">
                      <a:srgbClr val="FF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FED21F09-B880-CADF-0DF5-1B7B68657DD8}"/>
                    </a:ext>
                  </a:extLst>
                </p:cNvPr>
                <p:cNvSpPr/>
                <p:nvPr/>
              </p:nvSpPr>
              <p:spPr>
                <a:xfrm>
                  <a:off x="9787969" y="2146995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48000">
                      <a:schemeClr val="bg1">
                        <a:lumMod val="85000"/>
                      </a:schemeClr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  <a:gs pos="27000">
                      <a:schemeClr val="bg1"/>
                    </a:gs>
                    <a:gs pos="98000">
                      <a:schemeClr val="tx1"/>
                    </a:gs>
                    <a:gs pos="91000">
                      <a:schemeClr val="bg2">
                        <a:lumMod val="9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1170CA2-DEC8-F86A-A9C7-DE73500DF298}"/>
                    </a:ext>
                  </a:extLst>
                </p:cNvPr>
                <p:cNvSpPr/>
                <p:nvPr/>
              </p:nvSpPr>
              <p:spPr>
                <a:xfrm>
                  <a:off x="10970614" y="2003289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67000">
                      <a:srgbClr val="E00000"/>
                    </a:gs>
                    <a:gs pos="77000">
                      <a:srgbClr val="C00000"/>
                    </a:gs>
                    <a:gs pos="37000">
                      <a:schemeClr val="bg1"/>
                    </a:gs>
                    <a:gs pos="98000">
                      <a:schemeClr val="tx1"/>
                    </a:gs>
                    <a:gs pos="91000">
                      <a:srgbClr val="FF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AF402B4B-F519-0B11-0CDE-BE58D601E33E}"/>
                    </a:ext>
                  </a:extLst>
                </p:cNvPr>
                <p:cNvSpPr/>
                <p:nvPr/>
              </p:nvSpPr>
              <p:spPr>
                <a:xfrm>
                  <a:off x="10817367" y="2078845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50000">
                      <a:schemeClr val="bg1">
                        <a:lumMod val="85000"/>
                      </a:schemeClr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  <a:gs pos="37000">
                      <a:schemeClr val="bg1"/>
                    </a:gs>
                    <a:gs pos="98000">
                      <a:schemeClr val="tx1"/>
                    </a:gs>
                    <a:gs pos="91000">
                      <a:schemeClr val="bg2">
                        <a:lumMod val="9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6C00A870-A466-24FE-B859-37209EA2F9B6}"/>
                    </a:ext>
                  </a:extLst>
                </p:cNvPr>
                <p:cNvSpPr/>
                <p:nvPr/>
              </p:nvSpPr>
              <p:spPr>
                <a:xfrm>
                  <a:off x="10990887" y="2149264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51000">
                      <a:schemeClr val="bg1">
                        <a:lumMod val="85000"/>
                      </a:schemeClr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  <a:gs pos="25000">
                      <a:schemeClr val="bg1"/>
                    </a:gs>
                    <a:gs pos="98000">
                      <a:schemeClr val="tx1"/>
                    </a:gs>
                    <a:gs pos="91000">
                      <a:schemeClr val="bg2">
                        <a:lumMod val="9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82318984-DECF-54AB-8758-0639A1CF0225}"/>
                    </a:ext>
                  </a:extLst>
                </p:cNvPr>
                <p:cNvSpPr/>
                <p:nvPr/>
              </p:nvSpPr>
              <p:spPr>
                <a:xfrm>
                  <a:off x="9304080" y="3040932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48000">
                      <a:schemeClr val="bg1">
                        <a:lumMod val="85000"/>
                      </a:schemeClr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  <a:gs pos="24000">
                      <a:schemeClr val="bg1"/>
                    </a:gs>
                    <a:gs pos="98000">
                      <a:schemeClr val="tx1"/>
                    </a:gs>
                    <a:gs pos="91000">
                      <a:schemeClr val="bg2">
                        <a:lumMod val="9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E34BB756-C7F1-B886-F250-0FFF82D3B226}"/>
                    </a:ext>
                  </a:extLst>
                </p:cNvPr>
                <p:cNvSpPr/>
                <p:nvPr/>
              </p:nvSpPr>
              <p:spPr>
                <a:xfrm>
                  <a:off x="10856632" y="3252325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67000">
                      <a:srgbClr val="E00000"/>
                    </a:gs>
                    <a:gs pos="77000">
                      <a:srgbClr val="C00000"/>
                    </a:gs>
                    <a:gs pos="37000">
                      <a:schemeClr val="bg1"/>
                    </a:gs>
                    <a:gs pos="98000">
                      <a:schemeClr val="tx1"/>
                    </a:gs>
                    <a:gs pos="91000">
                      <a:srgbClr val="FF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6E3E33D-C320-987D-4C0C-90DB3249960C}"/>
                    </a:ext>
                  </a:extLst>
                </p:cNvPr>
                <p:cNvSpPr/>
                <p:nvPr/>
              </p:nvSpPr>
              <p:spPr>
                <a:xfrm>
                  <a:off x="10717828" y="3217394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48000">
                      <a:schemeClr val="bg1">
                        <a:lumMod val="85000"/>
                      </a:schemeClr>
                    </a:gs>
                    <a:gs pos="67000">
                      <a:schemeClr val="tx1">
                        <a:lumMod val="75000"/>
                        <a:lumOff val="25000"/>
                      </a:schemeClr>
                    </a:gs>
                    <a:gs pos="37000">
                      <a:schemeClr val="bg1"/>
                    </a:gs>
                    <a:gs pos="98000">
                      <a:schemeClr val="tx1"/>
                    </a:gs>
                    <a:gs pos="91000">
                      <a:schemeClr val="bg2">
                        <a:lumMod val="9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30AC612-9EF3-212A-5853-2E9DCD8C803C}"/>
                    </a:ext>
                  </a:extLst>
                </p:cNvPr>
                <p:cNvSpPr/>
                <p:nvPr/>
              </p:nvSpPr>
              <p:spPr>
                <a:xfrm>
                  <a:off x="10817716" y="3361026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56000">
                      <a:schemeClr val="bg1">
                        <a:lumMod val="85000"/>
                      </a:schemeClr>
                    </a:gs>
                    <a:gs pos="77000">
                      <a:schemeClr val="tx1">
                        <a:lumMod val="75000"/>
                        <a:lumOff val="25000"/>
                      </a:schemeClr>
                    </a:gs>
                    <a:gs pos="37000">
                      <a:schemeClr val="bg1"/>
                    </a:gs>
                    <a:gs pos="98000">
                      <a:schemeClr val="tx1"/>
                    </a:gs>
                    <a:gs pos="91000">
                      <a:schemeClr val="bg2">
                        <a:lumMod val="90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6AB6B48-504B-BED5-3C6F-90311B6D0319}"/>
                    </a:ext>
                  </a:extLst>
                </p:cNvPr>
                <p:cNvSpPr/>
                <p:nvPr/>
              </p:nvSpPr>
              <p:spPr>
                <a:xfrm>
                  <a:off x="10670616" y="3343339"/>
                  <a:ext cx="230909" cy="230909"/>
                </a:xfrm>
                <a:prstGeom prst="ellipse">
                  <a:avLst/>
                </a:prstGeom>
                <a:gradFill flip="none" rotWithShape="1">
                  <a:gsLst>
                    <a:gs pos="67000">
                      <a:srgbClr val="E00000"/>
                    </a:gs>
                    <a:gs pos="77000">
                      <a:srgbClr val="C00000"/>
                    </a:gs>
                    <a:gs pos="37000">
                      <a:schemeClr val="bg1"/>
                    </a:gs>
                    <a:gs pos="98000">
                      <a:schemeClr val="tx1"/>
                    </a:gs>
                    <a:gs pos="91000">
                      <a:srgbClr val="FF0000"/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4165E1FA-00D0-9580-3217-8DD20863B3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601489" y="2406473"/>
                  <a:ext cx="216227" cy="1896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5ABB1928-6353-1A0D-039B-B921096DF0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143760" y="2406473"/>
                  <a:ext cx="216227" cy="189620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Sun 22">
                  <a:extLst>
                    <a:ext uri="{FF2B5EF4-FFF2-40B4-BE49-F238E27FC236}">
                      <a16:creationId xmlns:a16="http://schemas.microsoft.com/office/drawing/2014/main" id="{75224EC8-B6C1-DC0E-0AB5-3B70DE82061E}"/>
                    </a:ext>
                  </a:extLst>
                </p:cNvPr>
                <p:cNvSpPr/>
                <p:nvPr/>
              </p:nvSpPr>
              <p:spPr>
                <a:xfrm rot="371291">
                  <a:off x="10332957" y="2563352"/>
                  <a:ext cx="336215" cy="336215"/>
                </a:xfrm>
                <a:prstGeom prst="sun">
                  <a:avLst>
                    <a:gd name="adj" fmla="val 34260"/>
                  </a:avLst>
                </a:prstGeom>
                <a:solidFill>
                  <a:srgbClr val="FFFF00"/>
                </a:solidFill>
                <a:ln w="25400">
                  <a:solidFill>
                    <a:srgbClr val="EB6237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AF4547E-AB92-F80E-D815-CFA9015EE6F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563446" y="2885236"/>
                  <a:ext cx="154066" cy="31483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0CF5AAA2-91EB-FD59-BBA7-A239AB01A5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70248" y="2864006"/>
                  <a:ext cx="745567" cy="236526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A30698B-E7D6-FA56-0D7A-B834ECBDB70F}"/>
                    </a:ext>
                  </a:extLst>
                </p:cNvPr>
                <p:cNvSpPr txBox="1"/>
                <p:nvPr/>
              </p:nvSpPr>
              <p:spPr>
                <a:xfrm>
                  <a:off x="9662984" y="1840350"/>
                  <a:ext cx="26616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GB" sz="1600" baseline="30000" dirty="0"/>
                    <a:t>2</a:t>
                  </a:r>
                  <a:r>
                    <a:rPr lang="en-GB" sz="1600" dirty="0"/>
                    <a:t>H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81EEB160-838F-034D-3694-00CE1B19ABA5}"/>
                    </a:ext>
                  </a:extLst>
                </p:cNvPr>
                <p:cNvSpPr txBox="1"/>
                <p:nvPr/>
              </p:nvSpPr>
              <p:spPr>
                <a:xfrm>
                  <a:off x="10635357" y="1845152"/>
                  <a:ext cx="266168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GB" sz="1600" baseline="30000" dirty="0"/>
                    <a:t>3</a:t>
                  </a:r>
                  <a:r>
                    <a:rPr lang="en-GB" sz="1600" dirty="0"/>
                    <a:t>H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F44B8E07-9583-0A02-CA78-4FD272EC79DD}"/>
                    </a:ext>
                  </a:extLst>
                </p:cNvPr>
                <p:cNvSpPr txBox="1"/>
                <p:nvPr/>
              </p:nvSpPr>
              <p:spPr>
                <a:xfrm>
                  <a:off x="9041080" y="3327226"/>
                  <a:ext cx="1457724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GB" sz="1600" dirty="0"/>
                    <a:t>n (14.1 MeV)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6D1A8CF3-7FE3-7FA6-0253-8E215B43400F}"/>
                    </a:ext>
                  </a:extLst>
                </p:cNvPr>
                <p:cNvSpPr txBox="1"/>
                <p:nvPr/>
              </p:nvSpPr>
              <p:spPr>
                <a:xfrm>
                  <a:off x="10262076" y="3629584"/>
                  <a:ext cx="1359434" cy="2683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ctr"/>
                  <a:r>
                    <a:rPr lang="en-GB" sz="1600" baseline="30000" dirty="0"/>
                    <a:t>4</a:t>
                  </a:r>
                  <a:r>
                    <a:rPr lang="en-GB" sz="1600" dirty="0"/>
                    <a:t>He</a:t>
                  </a:r>
                  <a:r>
                    <a:rPr lang="en-GB" sz="1600" baseline="30000" dirty="0"/>
                    <a:t> </a:t>
                  </a:r>
                  <a:r>
                    <a:rPr lang="en-GB" sz="1600" dirty="0"/>
                    <a:t>(3.5 MeV)</a:t>
                  </a:r>
                </a:p>
              </p:txBody>
            </p:sp>
          </p:grpSp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8AACF96-B388-C66B-DA8E-76B23DBE55AB}"/>
                </a:ext>
              </a:extLst>
            </p:cNvPr>
            <p:cNvSpPr/>
            <p:nvPr/>
          </p:nvSpPr>
          <p:spPr>
            <a:xfrm>
              <a:off x="8602586" y="302875"/>
              <a:ext cx="3626624" cy="707886"/>
            </a:xfrm>
            <a:prstGeom prst="rect">
              <a:avLst/>
            </a:prstGeom>
            <a:solidFill>
              <a:schemeClr val="tx1">
                <a:alpha val="49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cy-GB" altLang="en-US" sz="2000" b="1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Deuterium-Tritium fusion</a:t>
              </a:r>
            </a:p>
            <a:p>
              <a:pPr algn="ctr"/>
              <a:r>
                <a:rPr lang="cy-GB" altLang="en-US" sz="2000" b="1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(100 million Celsius)</a:t>
              </a:r>
              <a:endParaRPr lang="en-GB" altLang="en-US" sz="2000" b="1" dirty="0">
                <a:solidFill>
                  <a:schemeClr val="bg1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3A5BAF9-1B79-1938-94A7-6C2B7EC92E67}"/>
              </a:ext>
            </a:extLst>
          </p:cNvPr>
          <p:cNvGrpSpPr/>
          <p:nvPr/>
        </p:nvGrpSpPr>
        <p:grpSpPr>
          <a:xfrm>
            <a:off x="7158671" y="2204133"/>
            <a:ext cx="1579691" cy="1592356"/>
            <a:chOff x="7148945" y="1567708"/>
            <a:chExt cx="1579691" cy="1592356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B135B86-E6E6-3B87-FF8B-C03F9C0DAC2D}"/>
                </a:ext>
              </a:extLst>
            </p:cNvPr>
            <p:cNvSpPr/>
            <p:nvPr/>
          </p:nvSpPr>
          <p:spPr>
            <a:xfrm>
              <a:off x="7148945" y="2145546"/>
              <a:ext cx="720437" cy="1014518"/>
            </a:xfrm>
            <a:custGeom>
              <a:avLst/>
              <a:gdLst>
                <a:gd name="connsiteX0" fmla="*/ 4572 w 768096"/>
                <a:gd name="connsiteY0" fmla="*/ 13716 h 278892"/>
                <a:gd name="connsiteX1" fmla="*/ 0 w 768096"/>
                <a:gd name="connsiteY1" fmla="*/ 260604 h 278892"/>
                <a:gd name="connsiteX2" fmla="*/ 416052 w 768096"/>
                <a:gd name="connsiteY2" fmla="*/ 256032 h 278892"/>
                <a:gd name="connsiteX3" fmla="*/ 768096 w 768096"/>
                <a:gd name="connsiteY3" fmla="*/ 278892 h 278892"/>
                <a:gd name="connsiteX4" fmla="*/ 763524 w 768096"/>
                <a:gd name="connsiteY4" fmla="*/ 45720 h 278892"/>
                <a:gd name="connsiteX5" fmla="*/ 621792 w 768096"/>
                <a:gd name="connsiteY5" fmla="*/ 32004 h 278892"/>
                <a:gd name="connsiteX6" fmla="*/ 301752 w 768096"/>
                <a:gd name="connsiteY6" fmla="*/ 4572 h 278892"/>
                <a:gd name="connsiteX7" fmla="*/ 118872 w 768096"/>
                <a:gd name="connsiteY7" fmla="*/ 0 h 278892"/>
                <a:gd name="connsiteX8" fmla="*/ 4572 w 768096"/>
                <a:gd name="connsiteY8" fmla="*/ 13716 h 278892"/>
                <a:gd name="connsiteX0" fmla="*/ 4572 w 768096"/>
                <a:gd name="connsiteY0" fmla="*/ 13716 h 290551"/>
                <a:gd name="connsiteX1" fmla="*/ 0 w 768096"/>
                <a:gd name="connsiteY1" fmla="*/ 260604 h 290551"/>
                <a:gd name="connsiteX2" fmla="*/ 416052 w 768096"/>
                <a:gd name="connsiteY2" fmla="*/ 256032 h 290551"/>
                <a:gd name="connsiteX3" fmla="*/ 768096 w 768096"/>
                <a:gd name="connsiteY3" fmla="*/ 278892 h 290551"/>
                <a:gd name="connsiteX4" fmla="*/ 763524 w 768096"/>
                <a:gd name="connsiteY4" fmla="*/ 45720 h 290551"/>
                <a:gd name="connsiteX5" fmla="*/ 621792 w 768096"/>
                <a:gd name="connsiteY5" fmla="*/ 32004 h 290551"/>
                <a:gd name="connsiteX6" fmla="*/ 301752 w 768096"/>
                <a:gd name="connsiteY6" fmla="*/ 4572 h 290551"/>
                <a:gd name="connsiteX7" fmla="*/ 118872 w 768096"/>
                <a:gd name="connsiteY7" fmla="*/ 0 h 290551"/>
                <a:gd name="connsiteX8" fmla="*/ 4572 w 768096"/>
                <a:gd name="connsiteY8" fmla="*/ 13716 h 290551"/>
                <a:gd name="connsiteX0" fmla="*/ 4572 w 768096"/>
                <a:gd name="connsiteY0" fmla="*/ 13716 h 291897"/>
                <a:gd name="connsiteX1" fmla="*/ 0 w 768096"/>
                <a:gd name="connsiteY1" fmla="*/ 260604 h 291897"/>
                <a:gd name="connsiteX2" fmla="*/ 416052 w 768096"/>
                <a:gd name="connsiteY2" fmla="*/ 256032 h 291897"/>
                <a:gd name="connsiteX3" fmla="*/ 768096 w 768096"/>
                <a:gd name="connsiteY3" fmla="*/ 278892 h 291897"/>
                <a:gd name="connsiteX4" fmla="*/ 763524 w 768096"/>
                <a:gd name="connsiteY4" fmla="*/ 45720 h 291897"/>
                <a:gd name="connsiteX5" fmla="*/ 621792 w 768096"/>
                <a:gd name="connsiteY5" fmla="*/ 32004 h 291897"/>
                <a:gd name="connsiteX6" fmla="*/ 301752 w 768096"/>
                <a:gd name="connsiteY6" fmla="*/ 4572 h 291897"/>
                <a:gd name="connsiteX7" fmla="*/ 118872 w 768096"/>
                <a:gd name="connsiteY7" fmla="*/ 0 h 291897"/>
                <a:gd name="connsiteX8" fmla="*/ 4572 w 768096"/>
                <a:gd name="connsiteY8" fmla="*/ 13716 h 291897"/>
                <a:gd name="connsiteX0" fmla="*/ 4572 w 768096"/>
                <a:gd name="connsiteY0" fmla="*/ 13716 h 278892"/>
                <a:gd name="connsiteX1" fmla="*/ 0 w 768096"/>
                <a:gd name="connsiteY1" fmla="*/ 260604 h 278892"/>
                <a:gd name="connsiteX2" fmla="*/ 416052 w 768096"/>
                <a:gd name="connsiteY2" fmla="*/ 256032 h 278892"/>
                <a:gd name="connsiteX3" fmla="*/ 768096 w 768096"/>
                <a:gd name="connsiteY3" fmla="*/ 278892 h 278892"/>
                <a:gd name="connsiteX4" fmla="*/ 763524 w 768096"/>
                <a:gd name="connsiteY4" fmla="*/ 45720 h 278892"/>
                <a:gd name="connsiteX5" fmla="*/ 621792 w 768096"/>
                <a:gd name="connsiteY5" fmla="*/ 32004 h 278892"/>
                <a:gd name="connsiteX6" fmla="*/ 301752 w 768096"/>
                <a:gd name="connsiteY6" fmla="*/ 4572 h 278892"/>
                <a:gd name="connsiteX7" fmla="*/ 118872 w 768096"/>
                <a:gd name="connsiteY7" fmla="*/ 0 h 278892"/>
                <a:gd name="connsiteX8" fmla="*/ 4572 w 768096"/>
                <a:gd name="connsiteY8" fmla="*/ 13716 h 278892"/>
                <a:gd name="connsiteX0" fmla="*/ 4572 w 768096"/>
                <a:gd name="connsiteY0" fmla="*/ 13716 h 278892"/>
                <a:gd name="connsiteX1" fmla="*/ 0 w 768096"/>
                <a:gd name="connsiteY1" fmla="*/ 260604 h 278892"/>
                <a:gd name="connsiteX2" fmla="*/ 416052 w 768096"/>
                <a:gd name="connsiteY2" fmla="*/ 256032 h 278892"/>
                <a:gd name="connsiteX3" fmla="*/ 768096 w 768096"/>
                <a:gd name="connsiteY3" fmla="*/ 278892 h 278892"/>
                <a:gd name="connsiteX4" fmla="*/ 763524 w 768096"/>
                <a:gd name="connsiteY4" fmla="*/ 45720 h 278892"/>
                <a:gd name="connsiteX5" fmla="*/ 621792 w 768096"/>
                <a:gd name="connsiteY5" fmla="*/ 32004 h 278892"/>
                <a:gd name="connsiteX6" fmla="*/ 301752 w 768096"/>
                <a:gd name="connsiteY6" fmla="*/ 4572 h 278892"/>
                <a:gd name="connsiteX7" fmla="*/ 118872 w 768096"/>
                <a:gd name="connsiteY7" fmla="*/ 0 h 278892"/>
                <a:gd name="connsiteX8" fmla="*/ 4572 w 768096"/>
                <a:gd name="connsiteY8" fmla="*/ 13716 h 278892"/>
                <a:gd name="connsiteX0" fmla="*/ 4572 w 768096"/>
                <a:gd name="connsiteY0" fmla="*/ 13716 h 278892"/>
                <a:gd name="connsiteX1" fmla="*/ 0 w 768096"/>
                <a:gd name="connsiteY1" fmla="*/ 260604 h 278892"/>
                <a:gd name="connsiteX2" fmla="*/ 416052 w 768096"/>
                <a:gd name="connsiteY2" fmla="*/ 256032 h 278892"/>
                <a:gd name="connsiteX3" fmla="*/ 768096 w 768096"/>
                <a:gd name="connsiteY3" fmla="*/ 278892 h 278892"/>
                <a:gd name="connsiteX4" fmla="*/ 763524 w 768096"/>
                <a:gd name="connsiteY4" fmla="*/ 45720 h 278892"/>
                <a:gd name="connsiteX5" fmla="*/ 621792 w 768096"/>
                <a:gd name="connsiteY5" fmla="*/ 32004 h 278892"/>
                <a:gd name="connsiteX6" fmla="*/ 301752 w 768096"/>
                <a:gd name="connsiteY6" fmla="*/ 4572 h 278892"/>
                <a:gd name="connsiteX7" fmla="*/ 118872 w 768096"/>
                <a:gd name="connsiteY7" fmla="*/ 0 h 278892"/>
                <a:gd name="connsiteX8" fmla="*/ 4572 w 768096"/>
                <a:gd name="connsiteY8" fmla="*/ 13716 h 278892"/>
                <a:gd name="connsiteX0" fmla="*/ 4572 w 768096"/>
                <a:gd name="connsiteY0" fmla="*/ 13716 h 278892"/>
                <a:gd name="connsiteX1" fmla="*/ 0 w 768096"/>
                <a:gd name="connsiteY1" fmla="*/ 260604 h 278892"/>
                <a:gd name="connsiteX2" fmla="*/ 416052 w 768096"/>
                <a:gd name="connsiteY2" fmla="*/ 256032 h 278892"/>
                <a:gd name="connsiteX3" fmla="*/ 768096 w 768096"/>
                <a:gd name="connsiteY3" fmla="*/ 278892 h 278892"/>
                <a:gd name="connsiteX4" fmla="*/ 763524 w 768096"/>
                <a:gd name="connsiteY4" fmla="*/ 45720 h 278892"/>
                <a:gd name="connsiteX5" fmla="*/ 621792 w 768096"/>
                <a:gd name="connsiteY5" fmla="*/ 32004 h 278892"/>
                <a:gd name="connsiteX6" fmla="*/ 301752 w 768096"/>
                <a:gd name="connsiteY6" fmla="*/ 4572 h 278892"/>
                <a:gd name="connsiteX7" fmla="*/ 118872 w 768096"/>
                <a:gd name="connsiteY7" fmla="*/ 0 h 278892"/>
                <a:gd name="connsiteX8" fmla="*/ 4572 w 768096"/>
                <a:gd name="connsiteY8" fmla="*/ 13716 h 278892"/>
                <a:gd name="connsiteX0" fmla="*/ 4572 w 768096"/>
                <a:gd name="connsiteY0" fmla="*/ 13716 h 278892"/>
                <a:gd name="connsiteX1" fmla="*/ 0 w 768096"/>
                <a:gd name="connsiteY1" fmla="*/ 260604 h 278892"/>
                <a:gd name="connsiteX2" fmla="*/ 416052 w 768096"/>
                <a:gd name="connsiteY2" fmla="*/ 256032 h 278892"/>
                <a:gd name="connsiteX3" fmla="*/ 768096 w 768096"/>
                <a:gd name="connsiteY3" fmla="*/ 278892 h 278892"/>
                <a:gd name="connsiteX4" fmla="*/ 763524 w 768096"/>
                <a:gd name="connsiteY4" fmla="*/ 45720 h 278892"/>
                <a:gd name="connsiteX5" fmla="*/ 547738 w 768096"/>
                <a:gd name="connsiteY5" fmla="*/ 19125 h 278892"/>
                <a:gd name="connsiteX6" fmla="*/ 301752 w 768096"/>
                <a:gd name="connsiteY6" fmla="*/ 4572 h 278892"/>
                <a:gd name="connsiteX7" fmla="*/ 118872 w 768096"/>
                <a:gd name="connsiteY7" fmla="*/ 0 h 278892"/>
                <a:gd name="connsiteX8" fmla="*/ 4572 w 768096"/>
                <a:gd name="connsiteY8" fmla="*/ 13716 h 278892"/>
                <a:gd name="connsiteX0" fmla="*/ 4572 w 768096"/>
                <a:gd name="connsiteY0" fmla="*/ 13716 h 278892"/>
                <a:gd name="connsiteX1" fmla="*/ 0 w 768096"/>
                <a:gd name="connsiteY1" fmla="*/ 260604 h 278892"/>
                <a:gd name="connsiteX2" fmla="*/ 416052 w 768096"/>
                <a:gd name="connsiteY2" fmla="*/ 256032 h 278892"/>
                <a:gd name="connsiteX3" fmla="*/ 768096 w 768096"/>
                <a:gd name="connsiteY3" fmla="*/ 278892 h 278892"/>
                <a:gd name="connsiteX4" fmla="*/ 763524 w 768096"/>
                <a:gd name="connsiteY4" fmla="*/ 45720 h 278892"/>
                <a:gd name="connsiteX5" fmla="*/ 547738 w 768096"/>
                <a:gd name="connsiteY5" fmla="*/ 19125 h 278892"/>
                <a:gd name="connsiteX6" fmla="*/ 118872 w 768096"/>
                <a:gd name="connsiteY6" fmla="*/ 0 h 278892"/>
                <a:gd name="connsiteX7" fmla="*/ 4572 w 768096"/>
                <a:gd name="connsiteY7" fmla="*/ 13716 h 278892"/>
                <a:gd name="connsiteX0" fmla="*/ 4572 w 768096"/>
                <a:gd name="connsiteY0" fmla="*/ 25702 h 290878"/>
                <a:gd name="connsiteX1" fmla="*/ 0 w 768096"/>
                <a:gd name="connsiteY1" fmla="*/ 272590 h 290878"/>
                <a:gd name="connsiteX2" fmla="*/ 416052 w 768096"/>
                <a:gd name="connsiteY2" fmla="*/ 268018 h 290878"/>
                <a:gd name="connsiteX3" fmla="*/ 768096 w 768096"/>
                <a:gd name="connsiteY3" fmla="*/ 290878 h 290878"/>
                <a:gd name="connsiteX4" fmla="*/ 763524 w 768096"/>
                <a:gd name="connsiteY4" fmla="*/ 57706 h 290878"/>
                <a:gd name="connsiteX5" fmla="*/ 547738 w 768096"/>
                <a:gd name="connsiteY5" fmla="*/ 31111 h 290878"/>
                <a:gd name="connsiteX6" fmla="*/ 118872 w 768096"/>
                <a:gd name="connsiteY6" fmla="*/ 11986 h 290878"/>
                <a:gd name="connsiteX7" fmla="*/ 4572 w 768096"/>
                <a:gd name="connsiteY7" fmla="*/ 25702 h 290878"/>
                <a:gd name="connsiteX0" fmla="*/ 4572 w 768096"/>
                <a:gd name="connsiteY0" fmla="*/ 23918 h 289094"/>
                <a:gd name="connsiteX1" fmla="*/ 0 w 768096"/>
                <a:gd name="connsiteY1" fmla="*/ 270806 h 289094"/>
                <a:gd name="connsiteX2" fmla="*/ 416052 w 768096"/>
                <a:gd name="connsiteY2" fmla="*/ 266234 h 289094"/>
                <a:gd name="connsiteX3" fmla="*/ 768096 w 768096"/>
                <a:gd name="connsiteY3" fmla="*/ 289094 h 289094"/>
                <a:gd name="connsiteX4" fmla="*/ 763524 w 768096"/>
                <a:gd name="connsiteY4" fmla="*/ 55922 h 289094"/>
                <a:gd name="connsiteX5" fmla="*/ 547738 w 768096"/>
                <a:gd name="connsiteY5" fmla="*/ 29327 h 289094"/>
                <a:gd name="connsiteX6" fmla="*/ 118872 w 768096"/>
                <a:gd name="connsiteY6" fmla="*/ 10202 h 289094"/>
                <a:gd name="connsiteX7" fmla="*/ 4572 w 768096"/>
                <a:gd name="connsiteY7" fmla="*/ 23918 h 289094"/>
                <a:gd name="connsiteX0" fmla="*/ 4572 w 768096"/>
                <a:gd name="connsiteY0" fmla="*/ 13775 h 278951"/>
                <a:gd name="connsiteX1" fmla="*/ 0 w 768096"/>
                <a:gd name="connsiteY1" fmla="*/ 260663 h 278951"/>
                <a:gd name="connsiteX2" fmla="*/ 416052 w 768096"/>
                <a:gd name="connsiteY2" fmla="*/ 256091 h 278951"/>
                <a:gd name="connsiteX3" fmla="*/ 768096 w 768096"/>
                <a:gd name="connsiteY3" fmla="*/ 278951 h 278951"/>
                <a:gd name="connsiteX4" fmla="*/ 763524 w 768096"/>
                <a:gd name="connsiteY4" fmla="*/ 45779 h 278951"/>
                <a:gd name="connsiteX5" fmla="*/ 547738 w 768096"/>
                <a:gd name="connsiteY5" fmla="*/ 19184 h 278951"/>
                <a:gd name="connsiteX6" fmla="*/ 118872 w 768096"/>
                <a:gd name="connsiteY6" fmla="*/ 59 h 278951"/>
                <a:gd name="connsiteX7" fmla="*/ 4572 w 768096"/>
                <a:gd name="connsiteY7" fmla="*/ 13775 h 278951"/>
                <a:gd name="connsiteX0" fmla="*/ 0 w 769964"/>
                <a:gd name="connsiteY0" fmla="*/ 7756 h 279371"/>
                <a:gd name="connsiteX1" fmla="*/ 1868 w 769964"/>
                <a:gd name="connsiteY1" fmla="*/ 261083 h 279371"/>
                <a:gd name="connsiteX2" fmla="*/ 417920 w 769964"/>
                <a:gd name="connsiteY2" fmla="*/ 256511 h 279371"/>
                <a:gd name="connsiteX3" fmla="*/ 769964 w 769964"/>
                <a:gd name="connsiteY3" fmla="*/ 279371 h 279371"/>
                <a:gd name="connsiteX4" fmla="*/ 765392 w 769964"/>
                <a:gd name="connsiteY4" fmla="*/ 46199 h 279371"/>
                <a:gd name="connsiteX5" fmla="*/ 549606 w 769964"/>
                <a:gd name="connsiteY5" fmla="*/ 19604 h 279371"/>
                <a:gd name="connsiteX6" fmla="*/ 120740 w 769964"/>
                <a:gd name="connsiteY6" fmla="*/ 479 h 279371"/>
                <a:gd name="connsiteX7" fmla="*/ 0 w 769964"/>
                <a:gd name="connsiteY7" fmla="*/ 7756 h 279371"/>
                <a:gd name="connsiteX0" fmla="*/ 0 w 769964"/>
                <a:gd name="connsiteY0" fmla="*/ 7600 h 279215"/>
                <a:gd name="connsiteX1" fmla="*/ 1868 w 769964"/>
                <a:gd name="connsiteY1" fmla="*/ 260927 h 279215"/>
                <a:gd name="connsiteX2" fmla="*/ 417920 w 769964"/>
                <a:gd name="connsiteY2" fmla="*/ 256355 h 279215"/>
                <a:gd name="connsiteX3" fmla="*/ 769964 w 769964"/>
                <a:gd name="connsiteY3" fmla="*/ 279215 h 279215"/>
                <a:gd name="connsiteX4" fmla="*/ 765392 w 769964"/>
                <a:gd name="connsiteY4" fmla="*/ 46043 h 279215"/>
                <a:gd name="connsiteX5" fmla="*/ 549606 w 769964"/>
                <a:gd name="connsiteY5" fmla="*/ 19448 h 279215"/>
                <a:gd name="connsiteX6" fmla="*/ 120740 w 769964"/>
                <a:gd name="connsiteY6" fmla="*/ 323 h 279215"/>
                <a:gd name="connsiteX7" fmla="*/ 0 w 769964"/>
                <a:gd name="connsiteY7" fmla="*/ 7600 h 279215"/>
                <a:gd name="connsiteX0" fmla="*/ 0 w 776403"/>
                <a:gd name="connsiteY0" fmla="*/ 4057 h 278892"/>
                <a:gd name="connsiteX1" fmla="*/ 8307 w 776403"/>
                <a:gd name="connsiteY1" fmla="*/ 260604 h 278892"/>
                <a:gd name="connsiteX2" fmla="*/ 424359 w 776403"/>
                <a:gd name="connsiteY2" fmla="*/ 256032 h 278892"/>
                <a:gd name="connsiteX3" fmla="*/ 776403 w 776403"/>
                <a:gd name="connsiteY3" fmla="*/ 278892 h 278892"/>
                <a:gd name="connsiteX4" fmla="*/ 771831 w 776403"/>
                <a:gd name="connsiteY4" fmla="*/ 45720 h 278892"/>
                <a:gd name="connsiteX5" fmla="*/ 556045 w 776403"/>
                <a:gd name="connsiteY5" fmla="*/ 19125 h 278892"/>
                <a:gd name="connsiteX6" fmla="*/ 127179 w 776403"/>
                <a:gd name="connsiteY6" fmla="*/ 0 h 278892"/>
                <a:gd name="connsiteX7" fmla="*/ 0 w 776403"/>
                <a:gd name="connsiteY7" fmla="*/ 4057 h 278892"/>
                <a:gd name="connsiteX0" fmla="*/ 11082 w 787485"/>
                <a:gd name="connsiteY0" fmla="*/ 4057 h 278892"/>
                <a:gd name="connsiteX1" fmla="*/ 22 w 787485"/>
                <a:gd name="connsiteY1" fmla="*/ 270263 h 278892"/>
                <a:gd name="connsiteX2" fmla="*/ 435441 w 787485"/>
                <a:gd name="connsiteY2" fmla="*/ 256032 h 278892"/>
                <a:gd name="connsiteX3" fmla="*/ 787485 w 787485"/>
                <a:gd name="connsiteY3" fmla="*/ 278892 h 278892"/>
                <a:gd name="connsiteX4" fmla="*/ 782913 w 787485"/>
                <a:gd name="connsiteY4" fmla="*/ 45720 h 278892"/>
                <a:gd name="connsiteX5" fmla="*/ 567127 w 787485"/>
                <a:gd name="connsiteY5" fmla="*/ 19125 h 278892"/>
                <a:gd name="connsiteX6" fmla="*/ 138261 w 787485"/>
                <a:gd name="connsiteY6" fmla="*/ 0 h 278892"/>
                <a:gd name="connsiteX7" fmla="*/ 11082 w 787485"/>
                <a:gd name="connsiteY7" fmla="*/ 4057 h 278892"/>
                <a:gd name="connsiteX0" fmla="*/ 4652 w 781055"/>
                <a:gd name="connsiteY0" fmla="*/ 4057 h 278892"/>
                <a:gd name="connsiteX1" fmla="*/ 47 w 781055"/>
                <a:gd name="connsiteY1" fmla="*/ 270263 h 278892"/>
                <a:gd name="connsiteX2" fmla="*/ 429011 w 781055"/>
                <a:gd name="connsiteY2" fmla="*/ 256032 h 278892"/>
                <a:gd name="connsiteX3" fmla="*/ 781055 w 781055"/>
                <a:gd name="connsiteY3" fmla="*/ 278892 h 278892"/>
                <a:gd name="connsiteX4" fmla="*/ 776483 w 781055"/>
                <a:gd name="connsiteY4" fmla="*/ 45720 h 278892"/>
                <a:gd name="connsiteX5" fmla="*/ 560697 w 781055"/>
                <a:gd name="connsiteY5" fmla="*/ 19125 h 278892"/>
                <a:gd name="connsiteX6" fmla="*/ 131831 w 781055"/>
                <a:gd name="connsiteY6" fmla="*/ 0 h 278892"/>
                <a:gd name="connsiteX7" fmla="*/ 4652 w 781055"/>
                <a:gd name="connsiteY7" fmla="*/ 4057 h 278892"/>
                <a:gd name="connsiteX0" fmla="*/ 4652 w 776483"/>
                <a:gd name="connsiteY0" fmla="*/ 4057 h 275672"/>
                <a:gd name="connsiteX1" fmla="*/ 47 w 776483"/>
                <a:gd name="connsiteY1" fmla="*/ 270263 h 275672"/>
                <a:gd name="connsiteX2" fmla="*/ 429011 w 776483"/>
                <a:gd name="connsiteY2" fmla="*/ 256032 h 275672"/>
                <a:gd name="connsiteX3" fmla="*/ 774600 w 776483"/>
                <a:gd name="connsiteY3" fmla="*/ 275672 h 275672"/>
                <a:gd name="connsiteX4" fmla="*/ 776483 w 776483"/>
                <a:gd name="connsiteY4" fmla="*/ 45720 h 275672"/>
                <a:gd name="connsiteX5" fmla="*/ 560697 w 776483"/>
                <a:gd name="connsiteY5" fmla="*/ 19125 h 275672"/>
                <a:gd name="connsiteX6" fmla="*/ 131831 w 776483"/>
                <a:gd name="connsiteY6" fmla="*/ 0 h 275672"/>
                <a:gd name="connsiteX7" fmla="*/ 4652 w 776483"/>
                <a:gd name="connsiteY7" fmla="*/ 4057 h 275672"/>
                <a:gd name="connsiteX0" fmla="*/ 4652 w 776483"/>
                <a:gd name="connsiteY0" fmla="*/ 4057 h 275672"/>
                <a:gd name="connsiteX1" fmla="*/ 47 w 776483"/>
                <a:gd name="connsiteY1" fmla="*/ 263823 h 275672"/>
                <a:gd name="connsiteX2" fmla="*/ 429011 w 776483"/>
                <a:gd name="connsiteY2" fmla="*/ 256032 h 275672"/>
                <a:gd name="connsiteX3" fmla="*/ 774600 w 776483"/>
                <a:gd name="connsiteY3" fmla="*/ 275672 h 275672"/>
                <a:gd name="connsiteX4" fmla="*/ 776483 w 776483"/>
                <a:gd name="connsiteY4" fmla="*/ 45720 h 275672"/>
                <a:gd name="connsiteX5" fmla="*/ 560697 w 776483"/>
                <a:gd name="connsiteY5" fmla="*/ 19125 h 275672"/>
                <a:gd name="connsiteX6" fmla="*/ 131831 w 776483"/>
                <a:gd name="connsiteY6" fmla="*/ 0 h 275672"/>
                <a:gd name="connsiteX7" fmla="*/ 4652 w 776483"/>
                <a:gd name="connsiteY7" fmla="*/ 4057 h 275672"/>
                <a:gd name="connsiteX0" fmla="*/ 4652 w 776483"/>
                <a:gd name="connsiteY0" fmla="*/ 4057 h 737896"/>
                <a:gd name="connsiteX1" fmla="*/ 47 w 776483"/>
                <a:gd name="connsiteY1" fmla="*/ 263823 h 737896"/>
                <a:gd name="connsiteX2" fmla="*/ 429011 w 776483"/>
                <a:gd name="connsiteY2" fmla="*/ 256032 h 737896"/>
                <a:gd name="connsiteX3" fmla="*/ 774600 w 776483"/>
                <a:gd name="connsiteY3" fmla="*/ 737896 h 737896"/>
                <a:gd name="connsiteX4" fmla="*/ 776483 w 776483"/>
                <a:gd name="connsiteY4" fmla="*/ 45720 h 737896"/>
                <a:gd name="connsiteX5" fmla="*/ 560697 w 776483"/>
                <a:gd name="connsiteY5" fmla="*/ 19125 h 737896"/>
                <a:gd name="connsiteX6" fmla="*/ 131831 w 776483"/>
                <a:gd name="connsiteY6" fmla="*/ 0 h 737896"/>
                <a:gd name="connsiteX7" fmla="*/ 4652 w 776483"/>
                <a:gd name="connsiteY7" fmla="*/ 4057 h 737896"/>
                <a:gd name="connsiteX0" fmla="*/ 4652 w 776483"/>
                <a:gd name="connsiteY0" fmla="*/ 4057 h 783712"/>
                <a:gd name="connsiteX1" fmla="*/ 47 w 776483"/>
                <a:gd name="connsiteY1" fmla="*/ 263823 h 783712"/>
                <a:gd name="connsiteX2" fmla="*/ 439236 w 776483"/>
                <a:gd name="connsiteY2" fmla="*/ 753426 h 783712"/>
                <a:gd name="connsiteX3" fmla="*/ 774600 w 776483"/>
                <a:gd name="connsiteY3" fmla="*/ 737896 h 783712"/>
                <a:gd name="connsiteX4" fmla="*/ 776483 w 776483"/>
                <a:gd name="connsiteY4" fmla="*/ 45720 h 783712"/>
                <a:gd name="connsiteX5" fmla="*/ 560697 w 776483"/>
                <a:gd name="connsiteY5" fmla="*/ 19125 h 783712"/>
                <a:gd name="connsiteX6" fmla="*/ 131831 w 776483"/>
                <a:gd name="connsiteY6" fmla="*/ 0 h 783712"/>
                <a:gd name="connsiteX7" fmla="*/ 4652 w 776483"/>
                <a:gd name="connsiteY7" fmla="*/ 4057 h 783712"/>
                <a:gd name="connsiteX0" fmla="*/ 0 w 771831"/>
                <a:gd name="connsiteY0" fmla="*/ 4057 h 761216"/>
                <a:gd name="connsiteX1" fmla="*/ 5621 w 771831"/>
                <a:gd name="connsiteY1" fmla="*/ 761216 h 761216"/>
                <a:gd name="connsiteX2" fmla="*/ 434584 w 771831"/>
                <a:gd name="connsiteY2" fmla="*/ 753426 h 761216"/>
                <a:gd name="connsiteX3" fmla="*/ 769948 w 771831"/>
                <a:gd name="connsiteY3" fmla="*/ 737896 h 761216"/>
                <a:gd name="connsiteX4" fmla="*/ 771831 w 771831"/>
                <a:gd name="connsiteY4" fmla="*/ 45720 h 761216"/>
                <a:gd name="connsiteX5" fmla="*/ 556045 w 771831"/>
                <a:gd name="connsiteY5" fmla="*/ 19125 h 761216"/>
                <a:gd name="connsiteX6" fmla="*/ 127179 w 771831"/>
                <a:gd name="connsiteY6" fmla="*/ 0 h 761216"/>
                <a:gd name="connsiteX7" fmla="*/ 0 w 771831"/>
                <a:gd name="connsiteY7" fmla="*/ 4057 h 761216"/>
                <a:gd name="connsiteX0" fmla="*/ 0 w 771831"/>
                <a:gd name="connsiteY0" fmla="*/ 4057 h 761216"/>
                <a:gd name="connsiteX1" fmla="*/ 5621 w 771831"/>
                <a:gd name="connsiteY1" fmla="*/ 761216 h 761216"/>
                <a:gd name="connsiteX2" fmla="*/ 434584 w 771831"/>
                <a:gd name="connsiteY2" fmla="*/ 753426 h 761216"/>
                <a:gd name="connsiteX3" fmla="*/ 764836 w 771831"/>
                <a:gd name="connsiteY3" fmla="*/ 752968 h 761216"/>
                <a:gd name="connsiteX4" fmla="*/ 771831 w 771831"/>
                <a:gd name="connsiteY4" fmla="*/ 45720 h 761216"/>
                <a:gd name="connsiteX5" fmla="*/ 556045 w 771831"/>
                <a:gd name="connsiteY5" fmla="*/ 19125 h 761216"/>
                <a:gd name="connsiteX6" fmla="*/ 127179 w 771831"/>
                <a:gd name="connsiteY6" fmla="*/ 0 h 761216"/>
                <a:gd name="connsiteX7" fmla="*/ 0 w 771831"/>
                <a:gd name="connsiteY7" fmla="*/ 4057 h 761216"/>
                <a:gd name="connsiteX0" fmla="*/ 0 w 771831"/>
                <a:gd name="connsiteY0" fmla="*/ 4057 h 761216"/>
                <a:gd name="connsiteX1" fmla="*/ 5621 w 771831"/>
                <a:gd name="connsiteY1" fmla="*/ 761216 h 761216"/>
                <a:gd name="connsiteX2" fmla="*/ 434584 w 771831"/>
                <a:gd name="connsiteY2" fmla="*/ 753426 h 761216"/>
                <a:gd name="connsiteX3" fmla="*/ 764836 w 771831"/>
                <a:gd name="connsiteY3" fmla="*/ 752968 h 761216"/>
                <a:gd name="connsiteX4" fmla="*/ 771831 w 771831"/>
                <a:gd name="connsiteY4" fmla="*/ 45720 h 761216"/>
                <a:gd name="connsiteX5" fmla="*/ 556045 w 771831"/>
                <a:gd name="connsiteY5" fmla="*/ 19125 h 761216"/>
                <a:gd name="connsiteX6" fmla="*/ 127179 w 771831"/>
                <a:gd name="connsiteY6" fmla="*/ 0 h 761216"/>
                <a:gd name="connsiteX7" fmla="*/ 0 w 771831"/>
                <a:gd name="connsiteY7" fmla="*/ 4057 h 761216"/>
                <a:gd name="connsiteX0" fmla="*/ 0 w 771831"/>
                <a:gd name="connsiteY0" fmla="*/ 4057 h 761216"/>
                <a:gd name="connsiteX1" fmla="*/ 5621 w 771831"/>
                <a:gd name="connsiteY1" fmla="*/ 761216 h 761216"/>
                <a:gd name="connsiteX2" fmla="*/ 764836 w 771831"/>
                <a:gd name="connsiteY2" fmla="*/ 752968 h 761216"/>
                <a:gd name="connsiteX3" fmla="*/ 771831 w 771831"/>
                <a:gd name="connsiteY3" fmla="*/ 45720 h 761216"/>
                <a:gd name="connsiteX4" fmla="*/ 556045 w 771831"/>
                <a:gd name="connsiteY4" fmla="*/ 19125 h 761216"/>
                <a:gd name="connsiteX5" fmla="*/ 127179 w 771831"/>
                <a:gd name="connsiteY5" fmla="*/ 0 h 761216"/>
                <a:gd name="connsiteX6" fmla="*/ 0 w 771831"/>
                <a:gd name="connsiteY6" fmla="*/ 4057 h 761216"/>
                <a:gd name="connsiteX0" fmla="*/ 0 w 771831"/>
                <a:gd name="connsiteY0" fmla="*/ 4057 h 761216"/>
                <a:gd name="connsiteX1" fmla="*/ 5621 w 771831"/>
                <a:gd name="connsiteY1" fmla="*/ 761216 h 761216"/>
                <a:gd name="connsiteX2" fmla="*/ 764836 w 771831"/>
                <a:gd name="connsiteY2" fmla="*/ 752968 h 761216"/>
                <a:gd name="connsiteX3" fmla="*/ 771831 w 771831"/>
                <a:gd name="connsiteY3" fmla="*/ 45720 h 761216"/>
                <a:gd name="connsiteX4" fmla="*/ 556045 w 771831"/>
                <a:gd name="connsiteY4" fmla="*/ 19125 h 761216"/>
                <a:gd name="connsiteX5" fmla="*/ 127179 w 771831"/>
                <a:gd name="connsiteY5" fmla="*/ 0 h 761216"/>
                <a:gd name="connsiteX6" fmla="*/ 0 w 771831"/>
                <a:gd name="connsiteY6" fmla="*/ 4057 h 761216"/>
                <a:gd name="connsiteX0" fmla="*/ 0 w 771831"/>
                <a:gd name="connsiteY0" fmla="*/ 4057 h 761216"/>
                <a:gd name="connsiteX1" fmla="*/ 5621 w 771831"/>
                <a:gd name="connsiteY1" fmla="*/ 761216 h 761216"/>
                <a:gd name="connsiteX2" fmla="*/ 764836 w 771831"/>
                <a:gd name="connsiteY2" fmla="*/ 752968 h 761216"/>
                <a:gd name="connsiteX3" fmla="*/ 771831 w 771831"/>
                <a:gd name="connsiteY3" fmla="*/ 40696 h 761216"/>
                <a:gd name="connsiteX4" fmla="*/ 556045 w 771831"/>
                <a:gd name="connsiteY4" fmla="*/ 19125 h 761216"/>
                <a:gd name="connsiteX5" fmla="*/ 127179 w 771831"/>
                <a:gd name="connsiteY5" fmla="*/ 0 h 761216"/>
                <a:gd name="connsiteX6" fmla="*/ 0 w 771831"/>
                <a:gd name="connsiteY6" fmla="*/ 4057 h 761216"/>
                <a:gd name="connsiteX0" fmla="*/ 0 w 771831"/>
                <a:gd name="connsiteY0" fmla="*/ 30194 h 787353"/>
                <a:gd name="connsiteX1" fmla="*/ 5621 w 771831"/>
                <a:gd name="connsiteY1" fmla="*/ 787353 h 787353"/>
                <a:gd name="connsiteX2" fmla="*/ 764836 w 771831"/>
                <a:gd name="connsiteY2" fmla="*/ 779105 h 787353"/>
                <a:gd name="connsiteX3" fmla="*/ 771831 w 771831"/>
                <a:gd name="connsiteY3" fmla="*/ 66833 h 787353"/>
                <a:gd name="connsiteX4" fmla="*/ 127179 w 771831"/>
                <a:gd name="connsiteY4" fmla="*/ 26137 h 787353"/>
                <a:gd name="connsiteX5" fmla="*/ 0 w 771831"/>
                <a:gd name="connsiteY5" fmla="*/ 30194 h 787353"/>
                <a:gd name="connsiteX0" fmla="*/ 0 w 771831"/>
                <a:gd name="connsiteY0" fmla="*/ 75298 h 832457"/>
                <a:gd name="connsiteX1" fmla="*/ 5621 w 771831"/>
                <a:gd name="connsiteY1" fmla="*/ 832457 h 832457"/>
                <a:gd name="connsiteX2" fmla="*/ 764836 w 771831"/>
                <a:gd name="connsiteY2" fmla="*/ 824209 h 832457"/>
                <a:gd name="connsiteX3" fmla="*/ 771831 w 771831"/>
                <a:gd name="connsiteY3" fmla="*/ 111937 h 832457"/>
                <a:gd name="connsiteX4" fmla="*/ 0 w 771831"/>
                <a:gd name="connsiteY4" fmla="*/ 75298 h 832457"/>
                <a:gd name="connsiteX0" fmla="*/ 0 w 776944"/>
                <a:gd name="connsiteY0" fmla="*/ 452873 h 1210032"/>
                <a:gd name="connsiteX1" fmla="*/ 5621 w 776944"/>
                <a:gd name="connsiteY1" fmla="*/ 1210032 h 1210032"/>
                <a:gd name="connsiteX2" fmla="*/ 764836 w 776944"/>
                <a:gd name="connsiteY2" fmla="*/ 1201784 h 1210032"/>
                <a:gd name="connsiteX3" fmla="*/ 776944 w 776944"/>
                <a:gd name="connsiteY3" fmla="*/ 22263 h 1210032"/>
                <a:gd name="connsiteX4" fmla="*/ 0 w 776944"/>
                <a:gd name="connsiteY4" fmla="*/ 452873 h 1210032"/>
                <a:gd name="connsiteX0" fmla="*/ 0 w 776944"/>
                <a:gd name="connsiteY0" fmla="*/ 433687 h 1190846"/>
                <a:gd name="connsiteX1" fmla="*/ 5621 w 776944"/>
                <a:gd name="connsiteY1" fmla="*/ 1190846 h 1190846"/>
                <a:gd name="connsiteX2" fmla="*/ 764836 w 776944"/>
                <a:gd name="connsiteY2" fmla="*/ 1182598 h 1190846"/>
                <a:gd name="connsiteX3" fmla="*/ 776944 w 776944"/>
                <a:gd name="connsiteY3" fmla="*/ 3077 h 1190846"/>
                <a:gd name="connsiteX4" fmla="*/ 0 w 776944"/>
                <a:gd name="connsiteY4" fmla="*/ 433687 h 1190846"/>
                <a:gd name="connsiteX0" fmla="*/ 0 w 782058"/>
                <a:gd name="connsiteY0" fmla="*/ 35736 h 1360627"/>
                <a:gd name="connsiteX1" fmla="*/ 10735 w 782058"/>
                <a:gd name="connsiteY1" fmla="*/ 1360627 h 1360627"/>
                <a:gd name="connsiteX2" fmla="*/ 769950 w 782058"/>
                <a:gd name="connsiteY2" fmla="*/ 1352379 h 1360627"/>
                <a:gd name="connsiteX3" fmla="*/ 782058 w 782058"/>
                <a:gd name="connsiteY3" fmla="*/ 172858 h 1360627"/>
                <a:gd name="connsiteX4" fmla="*/ 0 w 782058"/>
                <a:gd name="connsiteY4" fmla="*/ 35736 h 1360627"/>
                <a:gd name="connsiteX0" fmla="*/ 0 w 782058"/>
                <a:gd name="connsiteY0" fmla="*/ 8596 h 1333487"/>
                <a:gd name="connsiteX1" fmla="*/ 10735 w 782058"/>
                <a:gd name="connsiteY1" fmla="*/ 1333487 h 1333487"/>
                <a:gd name="connsiteX2" fmla="*/ 769950 w 782058"/>
                <a:gd name="connsiteY2" fmla="*/ 1325239 h 1333487"/>
                <a:gd name="connsiteX3" fmla="*/ 782058 w 782058"/>
                <a:gd name="connsiteY3" fmla="*/ 145718 h 1333487"/>
                <a:gd name="connsiteX4" fmla="*/ 0 w 782058"/>
                <a:gd name="connsiteY4" fmla="*/ 8596 h 1333487"/>
                <a:gd name="connsiteX0" fmla="*/ 0 w 787171"/>
                <a:gd name="connsiteY0" fmla="*/ 12972 h 1277573"/>
                <a:gd name="connsiteX1" fmla="*/ 15848 w 787171"/>
                <a:gd name="connsiteY1" fmla="*/ 1277573 h 1277573"/>
                <a:gd name="connsiteX2" fmla="*/ 775063 w 787171"/>
                <a:gd name="connsiteY2" fmla="*/ 1269325 h 1277573"/>
                <a:gd name="connsiteX3" fmla="*/ 787171 w 787171"/>
                <a:gd name="connsiteY3" fmla="*/ 89804 h 1277573"/>
                <a:gd name="connsiteX4" fmla="*/ 0 w 787171"/>
                <a:gd name="connsiteY4" fmla="*/ 12972 h 1277573"/>
                <a:gd name="connsiteX0" fmla="*/ 0 w 787171"/>
                <a:gd name="connsiteY0" fmla="*/ 0 h 1264601"/>
                <a:gd name="connsiteX1" fmla="*/ 15848 w 787171"/>
                <a:gd name="connsiteY1" fmla="*/ 1264601 h 1264601"/>
                <a:gd name="connsiteX2" fmla="*/ 775063 w 787171"/>
                <a:gd name="connsiteY2" fmla="*/ 1256353 h 1264601"/>
                <a:gd name="connsiteX3" fmla="*/ 787171 w 787171"/>
                <a:gd name="connsiteY3" fmla="*/ 76832 h 1264601"/>
                <a:gd name="connsiteX4" fmla="*/ 0 w 787171"/>
                <a:gd name="connsiteY4" fmla="*/ 0 h 1264601"/>
                <a:gd name="connsiteX0" fmla="*/ 0 w 787171"/>
                <a:gd name="connsiteY0" fmla="*/ 0 h 1264601"/>
                <a:gd name="connsiteX1" fmla="*/ 10734 w 787171"/>
                <a:gd name="connsiteY1" fmla="*/ 1264601 h 1264601"/>
                <a:gd name="connsiteX2" fmla="*/ 775063 w 787171"/>
                <a:gd name="connsiteY2" fmla="*/ 1256353 h 1264601"/>
                <a:gd name="connsiteX3" fmla="*/ 787171 w 787171"/>
                <a:gd name="connsiteY3" fmla="*/ 76832 h 1264601"/>
                <a:gd name="connsiteX4" fmla="*/ 0 w 787171"/>
                <a:gd name="connsiteY4" fmla="*/ 0 h 1264601"/>
                <a:gd name="connsiteX0" fmla="*/ 6435 w 793606"/>
                <a:gd name="connsiteY0" fmla="*/ 0 h 1264601"/>
                <a:gd name="connsiteX1" fmla="*/ 17169 w 793606"/>
                <a:gd name="connsiteY1" fmla="*/ 1264601 h 1264601"/>
                <a:gd name="connsiteX2" fmla="*/ 781498 w 793606"/>
                <a:gd name="connsiteY2" fmla="*/ 1256353 h 1264601"/>
                <a:gd name="connsiteX3" fmla="*/ 793606 w 793606"/>
                <a:gd name="connsiteY3" fmla="*/ 76832 h 1264601"/>
                <a:gd name="connsiteX4" fmla="*/ 6435 w 793606"/>
                <a:gd name="connsiteY4" fmla="*/ 0 h 1264601"/>
                <a:gd name="connsiteX0" fmla="*/ 29992 w 786486"/>
                <a:gd name="connsiteY0" fmla="*/ 0 h 1259577"/>
                <a:gd name="connsiteX1" fmla="*/ 10049 w 786486"/>
                <a:gd name="connsiteY1" fmla="*/ 1259577 h 1259577"/>
                <a:gd name="connsiteX2" fmla="*/ 774378 w 786486"/>
                <a:gd name="connsiteY2" fmla="*/ 1251329 h 1259577"/>
                <a:gd name="connsiteX3" fmla="*/ 786486 w 786486"/>
                <a:gd name="connsiteY3" fmla="*/ 71808 h 1259577"/>
                <a:gd name="connsiteX4" fmla="*/ 29992 w 786486"/>
                <a:gd name="connsiteY4" fmla="*/ 0 h 1259577"/>
                <a:gd name="connsiteX0" fmla="*/ 20762 w 777256"/>
                <a:gd name="connsiteY0" fmla="*/ 0 h 1259577"/>
                <a:gd name="connsiteX1" fmla="*/ 819 w 777256"/>
                <a:gd name="connsiteY1" fmla="*/ 1259577 h 1259577"/>
                <a:gd name="connsiteX2" fmla="*/ 765148 w 777256"/>
                <a:gd name="connsiteY2" fmla="*/ 1251329 h 1259577"/>
                <a:gd name="connsiteX3" fmla="*/ 777256 w 777256"/>
                <a:gd name="connsiteY3" fmla="*/ 71808 h 1259577"/>
                <a:gd name="connsiteX4" fmla="*/ 20762 w 777256"/>
                <a:gd name="connsiteY4" fmla="*/ 0 h 1259577"/>
                <a:gd name="connsiteX0" fmla="*/ 10956 w 767450"/>
                <a:gd name="connsiteY0" fmla="*/ 0 h 1251329"/>
                <a:gd name="connsiteX1" fmla="*/ 1239 w 767450"/>
                <a:gd name="connsiteY1" fmla="*/ 1249529 h 1251329"/>
                <a:gd name="connsiteX2" fmla="*/ 755342 w 767450"/>
                <a:gd name="connsiteY2" fmla="*/ 1251329 h 1251329"/>
                <a:gd name="connsiteX3" fmla="*/ 767450 w 767450"/>
                <a:gd name="connsiteY3" fmla="*/ 71808 h 1251329"/>
                <a:gd name="connsiteX4" fmla="*/ 10956 w 767450"/>
                <a:gd name="connsiteY4" fmla="*/ 0 h 1251329"/>
                <a:gd name="connsiteX0" fmla="*/ 10956 w 767450"/>
                <a:gd name="connsiteY0" fmla="*/ 0 h 1251329"/>
                <a:gd name="connsiteX1" fmla="*/ 1239 w 767450"/>
                <a:gd name="connsiteY1" fmla="*/ 1249529 h 1251329"/>
                <a:gd name="connsiteX2" fmla="*/ 755342 w 767450"/>
                <a:gd name="connsiteY2" fmla="*/ 1251329 h 1251329"/>
                <a:gd name="connsiteX3" fmla="*/ 767450 w 767450"/>
                <a:gd name="connsiteY3" fmla="*/ 71808 h 1251329"/>
                <a:gd name="connsiteX4" fmla="*/ 10956 w 767450"/>
                <a:gd name="connsiteY4" fmla="*/ 0 h 1251329"/>
                <a:gd name="connsiteX0" fmla="*/ 10956 w 767450"/>
                <a:gd name="connsiteY0" fmla="*/ 0 h 1251329"/>
                <a:gd name="connsiteX1" fmla="*/ 1239 w 767450"/>
                <a:gd name="connsiteY1" fmla="*/ 1249529 h 1251329"/>
                <a:gd name="connsiteX2" fmla="*/ 755342 w 767450"/>
                <a:gd name="connsiteY2" fmla="*/ 1251329 h 1251329"/>
                <a:gd name="connsiteX3" fmla="*/ 767450 w 767450"/>
                <a:gd name="connsiteY3" fmla="*/ 71808 h 1251329"/>
                <a:gd name="connsiteX4" fmla="*/ 10956 w 767450"/>
                <a:gd name="connsiteY4" fmla="*/ 0 h 1251329"/>
                <a:gd name="connsiteX0" fmla="*/ 10956 w 767450"/>
                <a:gd name="connsiteY0" fmla="*/ 0 h 1251329"/>
                <a:gd name="connsiteX1" fmla="*/ 1239 w 767450"/>
                <a:gd name="connsiteY1" fmla="*/ 1249529 h 1251329"/>
                <a:gd name="connsiteX2" fmla="*/ 755342 w 767450"/>
                <a:gd name="connsiteY2" fmla="*/ 1251329 h 1251329"/>
                <a:gd name="connsiteX3" fmla="*/ 767450 w 767450"/>
                <a:gd name="connsiteY3" fmla="*/ 71808 h 1251329"/>
                <a:gd name="connsiteX4" fmla="*/ 10956 w 767450"/>
                <a:gd name="connsiteY4" fmla="*/ 0 h 1251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7450" h="1251329">
                  <a:moveTo>
                    <a:pt x="10956" y="0"/>
                  </a:moveTo>
                  <a:cubicBezTo>
                    <a:pt x="11579" y="84442"/>
                    <a:pt x="-4496" y="1084700"/>
                    <a:pt x="1239" y="1249529"/>
                  </a:cubicBezTo>
                  <a:lnTo>
                    <a:pt x="755342" y="1251329"/>
                  </a:lnTo>
                  <a:cubicBezTo>
                    <a:pt x="766196" y="1104339"/>
                    <a:pt x="751484" y="640828"/>
                    <a:pt x="767450" y="71808"/>
                  </a:cubicBezTo>
                  <a:cubicBezTo>
                    <a:pt x="491704" y="32401"/>
                    <a:pt x="348286" y="15566"/>
                    <a:pt x="10956" y="0"/>
                  </a:cubicBezTo>
                  <a:close/>
                </a:path>
              </a:pathLst>
            </a:custGeom>
            <a:solidFill>
              <a:srgbClr val="FF0000">
                <a:alpha val="30000"/>
              </a:srgbClr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013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008570C-73B3-11D5-FA97-5E6E0F1CE54B}"/>
                </a:ext>
              </a:extLst>
            </p:cNvPr>
            <p:cNvSpPr/>
            <p:nvPr/>
          </p:nvSpPr>
          <p:spPr>
            <a:xfrm>
              <a:off x="7539390" y="1567708"/>
              <a:ext cx="1189246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cy-GB" altLang="en-US" sz="1700" b="1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neutron </a:t>
              </a:r>
            </a:p>
            <a:p>
              <a:pPr algn="ctr"/>
              <a:r>
                <a:rPr lang="cy-GB" altLang="en-US" sz="1700" b="1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flux</a:t>
              </a:r>
              <a:endParaRPr lang="en-GB" sz="17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2317D72-7B12-18AE-5D0F-BF11419B0C76}"/>
                </a:ext>
              </a:extLst>
            </p:cNvPr>
            <p:cNvGrpSpPr/>
            <p:nvPr/>
          </p:nvGrpSpPr>
          <p:grpSpPr>
            <a:xfrm rot="5400000">
              <a:off x="7719817" y="2514372"/>
              <a:ext cx="827657" cy="369937"/>
              <a:chOff x="8347036" y="2222948"/>
              <a:chExt cx="766496" cy="253575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32BFFAAD-3ED6-6A75-CD89-1C38EA2C59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347036" y="2222948"/>
                <a:ext cx="0" cy="25357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A22ADBA8-7A8E-0563-CD2E-5E4B29AB12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74785" y="2222948"/>
                <a:ext cx="0" cy="25357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B2419B90-7956-AD56-F0C7-63C46652CC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02530" y="2222948"/>
                <a:ext cx="0" cy="25357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361B4C00-FE18-DDDB-9450-15D6361FE7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0283" y="2222948"/>
                <a:ext cx="0" cy="25357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83496619-268F-235A-B830-3D833F21F5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8029" y="2222948"/>
                <a:ext cx="0" cy="25357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5856C2E-BB12-08F2-B481-610EBF610F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985778" y="2222948"/>
                <a:ext cx="0" cy="25357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9AE3C113-924C-89C8-141A-A23A16F043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13532" y="2222948"/>
                <a:ext cx="0" cy="253575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1350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C65854A-17E3-2847-8D8C-2900C0A1712D}"/>
              </a:ext>
            </a:extLst>
          </p:cNvPr>
          <p:cNvSpPr/>
          <p:nvPr/>
        </p:nvSpPr>
        <p:spPr>
          <a:xfrm>
            <a:off x="881223" y="2217035"/>
            <a:ext cx="27136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100 keV Collision Cascade in tungsten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103CBF-8FD0-D148-9B28-8B8701F2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7" b="557"/>
          <a:stretch/>
        </p:blipFill>
        <p:spPr>
          <a:xfrm>
            <a:off x="3755128" y="178320"/>
            <a:ext cx="6611046" cy="653743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14D47B4-08C6-D447-A99A-0F97E1B1715E}"/>
              </a:ext>
            </a:extLst>
          </p:cNvPr>
          <p:cNvCxnSpPr>
            <a:cxnSpLocks/>
          </p:cNvCxnSpPr>
          <p:nvPr/>
        </p:nvCxnSpPr>
        <p:spPr>
          <a:xfrm>
            <a:off x="10452672" y="1018060"/>
            <a:ext cx="0" cy="43013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5F7CD33-5315-5548-B8B8-9986B4E12D65}"/>
              </a:ext>
            </a:extLst>
          </p:cNvPr>
          <p:cNvCxnSpPr/>
          <p:nvPr/>
        </p:nvCxnSpPr>
        <p:spPr>
          <a:xfrm>
            <a:off x="10323384" y="1025611"/>
            <a:ext cx="2476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9DE7819-A2AC-E745-B08C-AD661FB1B8EE}"/>
              </a:ext>
            </a:extLst>
          </p:cNvPr>
          <p:cNvCxnSpPr/>
          <p:nvPr/>
        </p:nvCxnSpPr>
        <p:spPr>
          <a:xfrm>
            <a:off x="10328847" y="5311861"/>
            <a:ext cx="2476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72746265-18E3-304E-8D05-EB034F149FE0}"/>
              </a:ext>
            </a:extLst>
          </p:cNvPr>
          <p:cNvSpPr/>
          <p:nvPr/>
        </p:nvSpPr>
        <p:spPr>
          <a:xfrm>
            <a:off x="10571034" y="2984070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32 nm</a:t>
            </a:r>
            <a:endParaRPr lang="en-GB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357F202-4455-EA44-9E61-02215CB727E2}"/>
              </a:ext>
            </a:extLst>
          </p:cNvPr>
          <p:cNvGrpSpPr/>
          <p:nvPr/>
        </p:nvGrpSpPr>
        <p:grpSpPr>
          <a:xfrm>
            <a:off x="10471365" y="5510427"/>
            <a:ext cx="1231500" cy="1205327"/>
            <a:chOff x="10777978" y="4255794"/>
            <a:chExt cx="1018486" cy="99684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FABF05F-9C3E-FD47-8612-C7D907319194}"/>
                </a:ext>
              </a:extLst>
            </p:cNvPr>
            <p:cNvGrpSpPr/>
            <p:nvPr/>
          </p:nvGrpSpPr>
          <p:grpSpPr>
            <a:xfrm>
              <a:off x="10868478" y="4357042"/>
              <a:ext cx="839691" cy="829075"/>
              <a:chOff x="3883715" y="396733"/>
              <a:chExt cx="6437637" cy="6356221"/>
            </a:xfrm>
            <a:solidFill>
              <a:schemeClr val="tx2"/>
            </a:solidFill>
          </p:grpSpPr>
          <p:sp>
            <p:nvSpPr>
              <p:cNvPr id="26" name="Parallelogram 25">
                <a:extLst>
                  <a:ext uri="{FF2B5EF4-FFF2-40B4-BE49-F238E27FC236}">
                    <a16:creationId xmlns:a16="http://schemas.microsoft.com/office/drawing/2014/main" id="{FE55CF60-A5F4-AD4E-8454-1F4E509AD386}"/>
                  </a:ext>
                </a:extLst>
              </p:cNvPr>
              <p:cNvSpPr/>
              <p:nvPr/>
            </p:nvSpPr>
            <p:spPr>
              <a:xfrm rot="5400000">
                <a:off x="3274854" y="2238467"/>
                <a:ext cx="5123348" cy="3905626"/>
              </a:xfrm>
              <a:prstGeom prst="parallelogram">
                <a:avLst>
                  <a:gd name="adj" fmla="val 19612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Parallelogram 26">
                <a:extLst>
                  <a:ext uri="{FF2B5EF4-FFF2-40B4-BE49-F238E27FC236}">
                    <a16:creationId xmlns:a16="http://schemas.microsoft.com/office/drawing/2014/main" id="{042E4F62-9952-E042-873E-557D5340D072}"/>
                  </a:ext>
                </a:extLst>
              </p:cNvPr>
              <p:cNvSpPr/>
              <p:nvPr/>
            </p:nvSpPr>
            <p:spPr>
              <a:xfrm rot="5400000" flipV="1">
                <a:off x="6283215" y="2670469"/>
                <a:ext cx="5651587" cy="2424686"/>
              </a:xfrm>
              <a:prstGeom prst="parallelogram">
                <a:avLst>
                  <a:gd name="adj" fmla="val 55924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8" name="Parallelogram 27">
                <a:extLst>
                  <a:ext uri="{FF2B5EF4-FFF2-40B4-BE49-F238E27FC236}">
                    <a16:creationId xmlns:a16="http://schemas.microsoft.com/office/drawing/2014/main" id="{A0E31D1C-BBAA-0B43-987C-DDF92D603BB5}"/>
                  </a:ext>
                </a:extLst>
              </p:cNvPr>
              <p:cNvSpPr/>
              <p:nvPr/>
            </p:nvSpPr>
            <p:spPr>
              <a:xfrm rot="662309">
                <a:off x="4094679" y="396733"/>
                <a:ext cx="5992656" cy="1710474"/>
              </a:xfrm>
              <a:prstGeom prst="parallelogram">
                <a:avLst>
                  <a:gd name="adj" fmla="val 116535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0EFA30E-B1D7-0A4B-A97E-7FDF8B3553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8409" y="4903630"/>
              <a:ext cx="321972" cy="180304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6332CC5-3E9F-C84A-B0AD-0DB261DA8D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82082" y="4333740"/>
              <a:ext cx="1519" cy="558501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6D0E924-9DF9-8246-9E06-20BF2CD912A8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111" y="4905121"/>
              <a:ext cx="525664" cy="98322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B76C0B3-4DF9-E648-8F3E-7A700D4CF010}"/>
                </a:ext>
              </a:extLst>
            </p:cNvPr>
            <p:cNvSpPr/>
            <p:nvPr/>
          </p:nvSpPr>
          <p:spPr>
            <a:xfrm>
              <a:off x="11101298" y="4255794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6E5A51D-4983-E143-A2E7-0B5230B5C528}"/>
                </a:ext>
              </a:extLst>
            </p:cNvPr>
            <p:cNvSpPr/>
            <p:nvPr/>
          </p:nvSpPr>
          <p:spPr>
            <a:xfrm>
              <a:off x="11106186" y="4841987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15B2F20-B869-1444-8FC0-BBE4E6E3B4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67571" y="4441371"/>
              <a:ext cx="841829" cy="6458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4DE847E-2857-4445-901E-65C001B099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97771" y="4386943"/>
              <a:ext cx="185057" cy="7946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76C5C9E-E666-194C-875F-0E78C2E3EA7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71234" y="4509238"/>
              <a:ext cx="841795" cy="5127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9ED08382-BCAE-2E48-A04F-5D9B675E89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2286" y="4735286"/>
              <a:ext cx="94343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2F23F7A-CAE5-CA4A-89CB-A2419D41A1AB}"/>
                </a:ext>
              </a:extLst>
            </p:cNvPr>
            <p:cNvSpPr/>
            <p:nvPr/>
          </p:nvSpPr>
          <p:spPr>
            <a:xfrm>
              <a:off x="11205413" y="4694171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1F7D3402-7DDF-1144-98D4-314BE4AB86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99371" y="4604583"/>
              <a:ext cx="87698" cy="14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B8A7332E-B7F6-E643-A491-DC46A8F91874}"/>
                </a:ext>
              </a:extLst>
            </p:cNvPr>
            <p:cNvSpPr/>
            <p:nvPr/>
          </p:nvSpPr>
          <p:spPr>
            <a:xfrm>
              <a:off x="11620506" y="4359596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0FC3FB8C-AB71-4042-9486-50B6C71CDC9E}"/>
                </a:ext>
              </a:extLst>
            </p:cNvPr>
            <p:cNvSpPr/>
            <p:nvPr/>
          </p:nvSpPr>
          <p:spPr>
            <a:xfrm>
              <a:off x="11304444" y="5083934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1079AF3-224F-444A-8AAA-A3597F6D2FFE}"/>
                </a:ext>
              </a:extLst>
            </p:cNvPr>
            <p:cNvSpPr/>
            <p:nvPr/>
          </p:nvSpPr>
          <p:spPr>
            <a:xfrm>
              <a:off x="11627764" y="4929707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B166AF3-CD8A-6445-B44F-05842CAA4FF1}"/>
                </a:ext>
              </a:extLst>
            </p:cNvPr>
            <p:cNvSpPr/>
            <p:nvPr/>
          </p:nvSpPr>
          <p:spPr>
            <a:xfrm>
              <a:off x="10782866" y="4996214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96FCD3E-7C37-5547-87AC-B32DA275DCD9}"/>
                </a:ext>
              </a:extLst>
            </p:cNvPr>
            <p:cNvSpPr/>
            <p:nvPr/>
          </p:nvSpPr>
          <p:spPr>
            <a:xfrm>
              <a:off x="10777978" y="4410021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75F246B-5D19-4B4D-8B96-70E080481635}"/>
                </a:ext>
              </a:extLst>
            </p:cNvPr>
            <p:cNvSpPr/>
            <p:nvPr/>
          </p:nvSpPr>
          <p:spPr>
            <a:xfrm>
              <a:off x="11297186" y="4513823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167D02F0-8B86-8344-A037-A646DAB92C29}"/>
              </a:ext>
            </a:extLst>
          </p:cNvPr>
          <p:cNvGrpSpPr/>
          <p:nvPr/>
        </p:nvGrpSpPr>
        <p:grpSpPr>
          <a:xfrm rot="16872492">
            <a:off x="11205228" y="5078507"/>
            <a:ext cx="253113" cy="691709"/>
            <a:chOff x="11813518" y="5722580"/>
            <a:chExt cx="253113" cy="691709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F90DC2B-F9D6-0F48-A9D6-F44DDBB9EDFC}"/>
                </a:ext>
              </a:extLst>
            </p:cNvPr>
            <p:cNvCxnSpPr>
              <a:cxnSpLocks/>
            </p:cNvCxnSpPr>
            <p:nvPr/>
          </p:nvCxnSpPr>
          <p:spPr>
            <a:xfrm>
              <a:off x="11942806" y="5722580"/>
              <a:ext cx="0" cy="69170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0D3FC5AC-7BCC-554A-82E9-8966FADF3258}"/>
                </a:ext>
              </a:extLst>
            </p:cNvPr>
            <p:cNvCxnSpPr>
              <a:cxnSpLocks/>
            </p:cNvCxnSpPr>
            <p:nvPr/>
          </p:nvCxnSpPr>
          <p:spPr>
            <a:xfrm>
              <a:off x="11813518" y="5722580"/>
              <a:ext cx="24765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9B1C6D2-F559-EB40-909C-DF02378E1160}"/>
                </a:ext>
              </a:extLst>
            </p:cNvPr>
            <p:cNvCxnSpPr/>
            <p:nvPr/>
          </p:nvCxnSpPr>
          <p:spPr>
            <a:xfrm>
              <a:off x="11818981" y="6406737"/>
              <a:ext cx="24765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>
            <a:extLst>
              <a:ext uri="{FF2B5EF4-FFF2-40B4-BE49-F238E27FC236}">
                <a16:creationId xmlns:a16="http://schemas.microsoft.com/office/drawing/2014/main" id="{0E53A045-F109-4441-A707-C681D4841A4C}"/>
              </a:ext>
            </a:extLst>
          </p:cNvPr>
          <p:cNvSpPr/>
          <p:nvPr/>
        </p:nvSpPr>
        <p:spPr>
          <a:xfrm>
            <a:off x="11053545" y="5056071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0.316 nm</a:t>
            </a:r>
            <a:endParaRPr lang="en-GB" sz="12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69B1B944-436C-9247-A060-0B6FE487A5F0}"/>
              </a:ext>
            </a:extLst>
          </p:cNvPr>
          <p:cNvSpPr/>
          <p:nvPr/>
        </p:nvSpPr>
        <p:spPr>
          <a:xfrm>
            <a:off x="10888780" y="4863998"/>
            <a:ext cx="1071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BCC unit cell</a:t>
            </a:r>
            <a:endParaRPr lang="en-GB" sz="1200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D37C04F-503E-5640-B251-FC51FAAFF24E}"/>
              </a:ext>
            </a:extLst>
          </p:cNvPr>
          <p:cNvSpPr/>
          <p:nvPr/>
        </p:nvSpPr>
        <p:spPr>
          <a:xfrm>
            <a:off x="4645922" y="6356840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(2 </a:t>
            </a:r>
            <a:r>
              <a:rPr lang="en-GB" dirty="0" err="1">
                <a:solidFill>
                  <a:schemeClr val="bg1"/>
                </a:solidFill>
              </a:rPr>
              <a:t>mio</a:t>
            </a:r>
            <a:r>
              <a:rPr lang="en-GB" dirty="0">
                <a:solidFill>
                  <a:schemeClr val="bg1"/>
                </a:solidFill>
              </a:rPr>
              <a:t> atoms)</a:t>
            </a:r>
            <a:endParaRPr lang="en-GB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F3AA19-DC6B-B9D3-DC76-95AAE2044893}"/>
              </a:ext>
            </a:extLst>
          </p:cNvPr>
          <p:cNvGrpSpPr/>
          <p:nvPr/>
        </p:nvGrpSpPr>
        <p:grpSpPr>
          <a:xfrm>
            <a:off x="9993812" y="6085014"/>
            <a:ext cx="116742" cy="114933"/>
            <a:chOff x="11059243" y="4150973"/>
            <a:chExt cx="116742" cy="11493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03426952-B608-1ADB-DC3D-040E6ABE7B6D}"/>
                </a:ext>
              </a:extLst>
            </p:cNvPr>
            <p:cNvSpPr/>
            <p:nvPr/>
          </p:nvSpPr>
          <p:spPr>
            <a:xfrm>
              <a:off x="11086265" y="4150973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BF85C99-093E-A1BF-A617-4E59F5A25F97}"/>
                </a:ext>
              </a:extLst>
            </p:cNvPr>
            <p:cNvSpPr/>
            <p:nvPr/>
          </p:nvSpPr>
          <p:spPr>
            <a:xfrm>
              <a:off x="11129660" y="4159649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593D1BE-D773-AC0C-B69E-D409EC074F71}"/>
                </a:ext>
              </a:extLst>
            </p:cNvPr>
            <p:cNvSpPr/>
            <p:nvPr/>
          </p:nvSpPr>
          <p:spPr>
            <a:xfrm>
              <a:off x="11130266" y="4207297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E7B100-EB05-14A0-ADB5-DD10AFA37793}"/>
                </a:ext>
              </a:extLst>
            </p:cNvPr>
            <p:cNvSpPr/>
            <p:nvPr/>
          </p:nvSpPr>
          <p:spPr>
            <a:xfrm>
              <a:off x="11059652" y="4212856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AB7BE64-6D9B-EC42-C6C1-26741B507CF1}"/>
                </a:ext>
              </a:extLst>
            </p:cNvPr>
            <p:cNvSpPr/>
            <p:nvPr/>
          </p:nvSpPr>
          <p:spPr>
            <a:xfrm>
              <a:off x="11059243" y="4163863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163F304-30FD-D7B5-773B-58E7278619BE}"/>
                </a:ext>
              </a:extLst>
            </p:cNvPr>
            <p:cNvSpPr/>
            <p:nvPr/>
          </p:nvSpPr>
          <p:spPr>
            <a:xfrm>
              <a:off x="11103244" y="4220187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F1134B-F9CD-FFB9-F6B6-C141568AB818}"/>
                </a:ext>
              </a:extLst>
            </p:cNvPr>
            <p:cNvSpPr/>
            <p:nvPr/>
          </p:nvSpPr>
          <p:spPr>
            <a:xfrm>
              <a:off x="11102637" y="4172539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4" name="Right Brace 13">
            <a:extLst>
              <a:ext uri="{FF2B5EF4-FFF2-40B4-BE49-F238E27FC236}">
                <a16:creationId xmlns:a16="http://schemas.microsoft.com/office/drawing/2014/main" id="{C031F101-C6E7-7DB6-5059-F27158EDAF00}"/>
              </a:ext>
            </a:extLst>
          </p:cNvPr>
          <p:cNvSpPr/>
          <p:nvPr/>
        </p:nvSpPr>
        <p:spPr>
          <a:xfrm flipH="1">
            <a:off x="10179920" y="5669006"/>
            <a:ext cx="249662" cy="959325"/>
          </a:xfrm>
          <a:prstGeom prst="rightBrace">
            <a:avLst>
              <a:gd name="adj1" fmla="val 31523"/>
              <a:gd name="adj2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630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C65854A-17E3-2847-8D8C-2900C0A1712D}"/>
              </a:ext>
            </a:extLst>
          </p:cNvPr>
          <p:cNvSpPr/>
          <p:nvPr/>
        </p:nvSpPr>
        <p:spPr>
          <a:xfrm>
            <a:off x="881223" y="2217035"/>
            <a:ext cx="27136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100 keV Collision Cascade in tungsten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103CBF-8FD0-D148-9B28-8B8701F234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57" b="557"/>
          <a:stretch/>
        </p:blipFill>
        <p:spPr>
          <a:xfrm>
            <a:off x="3755128" y="178320"/>
            <a:ext cx="6611046" cy="6537434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5835E2B-9988-B440-9CAA-272F92CA113D}"/>
              </a:ext>
            </a:extLst>
          </p:cNvPr>
          <p:cNvSpPr/>
          <p:nvPr/>
        </p:nvSpPr>
        <p:spPr>
          <a:xfrm>
            <a:off x="6437869" y="4895147"/>
            <a:ext cx="197708" cy="19770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7E47A1F-CBDA-0B45-ACBC-65104EE78394}"/>
              </a:ext>
            </a:extLst>
          </p:cNvPr>
          <p:cNvCxnSpPr>
            <a:cxnSpLocks/>
          </p:cNvCxnSpPr>
          <p:nvPr/>
        </p:nvCxnSpPr>
        <p:spPr>
          <a:xfrm flipV="1">
            <a:off x="6536723" y="3892378"/>
            <a:ext cx="259493" cy="1101623"/>
          </a:xfrm>
          <a:prstGeom prst="straightConnector1">
            <a:avLst/>
          </a:prstGeom>
          <a:ln w="635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B0E8CFA8-E706-5144-8112-83C004C3EB4A}"/>
              </a:ext>
            </a:extLst>
          </p:cNvPr>
          <p:cNvSpPr/>
          <p:nvPr/>
        </p:nvSpPr>
        <p:spPr>
          <a:xfrm>
            <a:off x="6635577" y="4809335"/>
            <a:ext cx="10951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100 keV </a:t>
            </a:r>
            <a:endParaRPr lang="en-GB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0456EE1-D708-4D45-A3CF-5368982EE643}"/>
              </a:ext>
            </a:extLst>
          </p:cNvPr>
          <p:cNvCxnSpPr>
            <a:cxnSpLocks/>
          </p:cNvCxnSpPr>
          <p:nvPr/>
        </p:nvCxnSpPr>
        <p:spPr>
          <a:xfrm>
            <a:off x="10452672" y="1018060"/>
            <a:ext cx="0" cy="4301353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207CCF-52DD-0E40-82ED-E637B91FA26A}"/>
              </a:ext>
            </a:extLst>
          </p:cNvPr>
          <p:cNvCxnSpPr/>
          <p:nvPr/>
        </p:nvCxnSpPr>
        <p:spPr>
          <a:xfrm>
            <a:off x="10323384" y="1025611"/>
            <a:ext cx="2476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62C0E37-2850-CB49-A1AB-D33458BCFB60}"/>
              </a:ext>
            </a:extLst>
          </p:cNvPr>
          <p:cNvCxnSpPr/>
          <p:nvPr/>
        </p:nvCxnSpPr>
        <p:spPr>
          <a:xfrm>
            <a:off x="10328847" y="5311861"/>
            <a:ext cx="24765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BCEDACB-064B-5C4E-B78F-53F32E6324F8}"/>
              </a:ext>
            </a:extLst>
          </p:cNvPr>
          <p:cNvSpPr/>
          <p:nvPr/>
        </p:nvSpPr>
        <p:spPr>
          <a:xfrm>
            <a:off x="10571034" y="2984070"/>
            <a:ext cx="825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32 nm</a:t>
            </a:r>
            <a:endParaRPr lang="en-GB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13BA139-0AA1-C441-B78B-40FFE5075D36}"/>
              </a:ext>
            </a:extLst>
          </p:cNvPr>
          <p:cNvSpPr/>
          <p:nvPr/>
        </p:nvSpPr>
        <p:spPr>
          <a:xfrm>
            <a:off x="4645922" y="6356840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(2 </a:t>
            </a:r>
            <a:r>
              <a:rPr lang="en-GB" dirty="0" err="1">
                <a:solidFill>
                  <a:schemeClr val="bg1"/>
                </a:solidFill>
              </a:rPr>
              <a:t>mio</a:t>
            </a:r>
            <a:r>
              <a:rPr lang="en-GB" dirty="0">
                <a:solidFill>
                  <a:schemeClr val="bg1"/>
                </a:solidFill>
              </a:rPr>
              <a:t> atoms)</a:t>
            </a:r>
            <a:endParaRPr lang="en-GB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30ADED8-0FAB-1E57-57AE-3AFA4440124E}"/>
              </a:ext>
            </a:extLst>
          </p:cNvPr>
          <p:cNvGrpSpPr/>
          <p:nvPr/>
        </p:nvGrpSpPr>
        <p:grpSpPr>
          <a:xfrm>
            <a:off x="10471365" y="5510427"/>
            <a:ext cx="1231500" cy="1205327"/>
            <a:chOff x="10777978" y="4255794"/>
            <a:chExt cx="1018486" cy="99684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268BF10-ACB8-CD8F-DD7C-924054D55CC7}"/>
                </a:ext>
              </a:extLst>
            </p:cNvPr>
            <p:cNvGrpSpPr/>
            <p:nvPr/>
          </p:nvGrpSpPr>
          <p:grpSpPr>
            <a:xfrm>
              <a:off x="10868478" y="4357042"/>
              <a:ext cx="839691" cy="829075"/>
              <a:chOff x="3883715" y="396733"/>
              <a:chExt cx="6437637" cy="6356221"/>
            </a:xfrm>
            <a:solidFill>
              <a:schemeClr val="tx2"/>
            </a:solidFill>
          </p:grpSpPr>
          <p:sp>
            <p:nvSpPr>
              <p:cNvPr id="87" name="Parallelogram 86">
                <a:extLst>
                  <a:ext uri="{FF2B5EF4-FFF2-40B4-BE49-F238E27FC236}">
                    <a16:creationId xmlns:a16="http://schemas.microsoft.com/office/drawing/2014/main" id="{7BB4932A-6959-7E98-A7DE-870AF5A4A8DA}"/>
                  </a:ext>
                </a:extLst>
              </p:cNvPr>
              <p:cNvSpPr/>
              <p:nvPr/>
            </p:nvSpPr>
            <p:spPr>
              <a:xfrm rot="5400000">
                <a:off x="3274854" y="2238467"/>
                <a:ext cx="5123348" cy="3905626"/>
              </a:xfrm>
              <a:prstGeom prst="parallelogram">
                <a:avLst>
                  <a:gd name="adj" fmla="val 19612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8" name="Parallelogram 87">
                <a:extLst>
                  <a:ext uri="{FF2B5EF4-FFF2-40B4-BE49-F238E27FC236}">
                    <a16:creationId xmlns:a16="http://schemas.microsoft.com/office/drawing/2014/main" id="{67C521F9-5535-B50B-7DCB-09313B18C5D3}"/>
                  </a:ext>
                </a:extLst>
              </p:cNvPr>
              <p:cNvSpPr/>
              <p:nvPr/>
            </p:nvSpPr>
            <p:spPr>
              <a:xfrm rot="5400000" flipV="1">
                <a:off x="6283215" y="2670469"/>
                <a:ext cx="5651587" cy="2424686"/>
              </a:xfrm>
              <a:prstGeom prst="parallelogram">
                <a:avLst>
                  <a:gd name="adj" fmla="val 55924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89" name="Parallelogram 88">
                <a:extLst>
                  <a:ext uri="{FF2B5EF4-FFF2-40B4-BE49-F238E27FC236}">
                    <a16:creationId xmlns:a16="http://schemas.microsoft.com/office/drawing/2014/main" id="{16EB1909-9CA7-CD47-6D4D-055D387DD830}"/>
                  </a:ext>
                </a:extLst>
              </p:cNvPr>
              <p:cNvSpPr/>
              <p:nvPr/>
            </p:nvSpPr>
            <p:spPr>
              <a:xfrm rot="662309">
                <a:off x="4094679" y="396733"/>
                <a:ext cx="5992656" cy="1710474"/>
              </a:xfrm>
              <a:prstGeom prst="parallelogram">
                <a:avLst>
                  <a:gd name="adj" fmla="val 116535"/>
                </a:avLst>
              </a:prstGeom>
              <a:noFill/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D2FF188D-85A8-A06D-5F22-A001E380E7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8409" y="4903630"/>
              <a:ext cx="321972" cy="180304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268FD1AE-309C-E900-A423-36B6A5519B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82082" y="4333740"/>
              <a:ext cx="1519" cy="558501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E4CD782-800A-5DFF-8BAB-6E76AC359625}"/>
                </a:ext>
              </a:extLst>
            </p:cNvPr>
            <p:cNvCxnSpPr>
              <a:cxnSpLocks/>
            </p:cNvCxnSpPr>
            <p:nvPr/>
          </p:nvCxnSpPr>
          <p:spPr>
            <a:xfrm>
              <a:off x="11194111" y="4905121"/>
              <a:ext cx="525664" cy="98322"/>
            </a:xfrm>
            <a:prstGeom prst="line">
              <a:avLst/>
            </a:prstGeom>
            <a:ln w="12700">
              <a:solidFill>
                <a:schemeClr val="bg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5B8E6485-86AE-A4C0-5E22-0C47AF492272}"/>
                </a:ext>
              </a:extLst>
            </p:cNvPr>
            <p:cNvSpPr/>
            <p:nvPr/>
          </p:nvSpPr>
          <p:spPr>
            <a:xfrm>
              <a:off x="11101298" y="4255794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69BB866-5756-06C1-E8F6-6E3210DBB983}"/>
                </a:ext>
              </a:extLst>
            </p:cNvPr>
            <p:cNvSpPr/>
            <p:nvPr/>
          </p:nvSpPr>
          <p:spPr>
            <a:xfrm>
              <a:off x="11106186" y="4841987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183839F-5FAC-3788-8466-78E3B890CF6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67571" y="4441371"/>
              <a:ext cx="841829" cy="6458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5127F74-023B-F3DF-8494-AC56C72C27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97771" y="4386943"/>
              <a:ext cx="185057" cy="7946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A67432BC-1AB9-006C-7461-7A527114885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871234" y="4509238"/>
              <a:ext cx="841795" cy="51270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C8D1AAC7-7F83-A1ED-1E2D-E935EC6947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12286" y="4735286"/>
              <a:ext cx="94343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CD0EF5F-CF19-0226-A029-6834D6070351}"/>
                </a:ext>
              </a:extLst>
            </p:cNvPr>
            <p:cNvSpPr/>
            <p:nvPr/>
          </p:nvSpPr>
          <p:spPr>
            <a:xfrm>
              <a:off x="11205413" y="4694171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0F3216E0-E00F-BF51-313C-C52C5E0104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99371" y="4604583"/>
              <a:ext cx="87698" cy="141588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8A6CB244-8A58-EF8B-48CE-4646162511DE}"/>
                </a:ext>
              </a:extLst>
            </p:cNvPr>
            <p:cNvSpPr/>
            <p:nvPr/>
          </p:nvSpPr>
          <p:spPr>
            <a:xfrm>
              <a:off x="11620506" y="4359596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4C5E186-BE69-62A6-BD59-7F614E8378EA}"/>
                </a:ext>
              </a:extLst>
            </p:cNvPr>
            <p:cNvSpPr/>
            <p:nvPr/>
          </p:nvSpPr>
          <p:spPr>
            <a:xfrm>
              <a:off x="11304444" y="5083934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A7028FC-0C06-B50C-1573-C8FB7EF02F2F}"/>
                </a:ext>
              </a:extLst>
            </p:cNvPr>
            <p:cNvSpPr/>
            <p:nvPr/>
          </p:nvSpPr>
          <p:spPr>
            <a:xfrm>
              <a:off x="11627764" y="4929707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D6E49D71-6235-5236-7236-B2816E9F9879}"/>
                </a:ext>
              </a:extLst>
            </p:cNvPr>
            <p:cNvSpPr/>
            <p:nvPr/>
          </p:nvSpPr>
          <p:spPr>
            <a:xfrm>
              <a:off x="10782866" y="4996214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54185A07-611E-65AA-EC73-835C6888DC62}"/>
                </a:ext>
              </a:extLst>
            </p:cNvPr>
            <p:cNvSpPr/>
            <p:nvPr/>
          </p:nvSpPr>
          <p:spPr>
            <a:xfrm>
              <a:off x="10777978" y="4410021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5A4EE85F-0F48-D38E-1144-4E664B9EA3E1}"/>
                </a:ext>
              </a:extLst>
            </p:cNvPr>
            <p:cNvSpPr/>
            <p:nvPr/>
          </p:nvSpPr>
          <p:spPr>
            <a:xfrm>
              <a:off x="11297186" y="4513823"/>
              <a:ext cx="168700" cy="168700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B650D498-EC4F-96DD-36FF-83D7EDE5931C}"/>
              </a:ext>
            </a:extLst>
          </p:cNvPr>
          <p:cNvGrpSpPr/>
          <p:nvPr/>
        </p:nvGrpSpPr>
        <p:grpSpPr>
          <a:xfrm rot="16872492">
            <a:off x="11205228" y="5078507"/>
            <a:ext cx="253113" cy="691709"/>
            <a:chOff x="11813518" y="5722580"/>
            <a:chExt cx="253113" cy="691709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46B7234-BE55-1912-FFDF-DDB4D66CF7EA}"/>
                </a:ext>
              </a:extLst>
            </p:cNvPr>
            <p:cNvCxnSpPr>
              <a:cxnSpLocks/>
            </p:cNvCxnSpPr>
            <p:nvPr/>
          </p:nvCxnSpPr>
          <p:spPr>
            <a:xfrm>
              <a:off x="11942806" y="5722580"/>
              <a:ext cx="0" cy="691709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45B2B32D-E8FA-AC87-4379-8259960538CC}"/>
                </a:ext>
              </a:extLst>
            </p:cNvPr>
            <p:cNvCxnSpPr>
              <a:cxnSpLocks/>
            </p:cNvCxnSpPr>
            <p:nvPr/>
          </p:nvCxnSpPr>
          <p:spPr>
            <a:xfrm>
              <a:off x="11813518" y="5722580"/>
              <a:ext cx="24765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2A466C0-3EB4-6D2F-441D-1460C9EACD14}"/>
                </a:ext>
              </a:extLst>
            </p:cNvPr>
            <p:cNvCxnSpPr/>
            <p:nvPr/>
          </p:nvCxnSpPr>
          <p:spPr>
            <a:xfrm>
              <a:off x="11818981" y="6406737"/>
              <a:ext cx="247650" cy="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4A5DA7FD-AAD5-7558-8A98-E13555F6C076}"/>
              </a:ext>
            </a:extLst>
          </p:cNvPr>
          <p:cNvSpPr/>
          <p:nvPr/>
        </p:nvSpPr>
        <p:spPr>
          <a:xfrm>
            <a:off x="11053545" y="5056071"/>
            <a:ext cx="82426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0.316 nm</a:t>
            </a:r>
            <a:endParaRPr lang="en-GB" sz="1200" dirty="0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1B3DAE5B-BC61-A137-02E4-D2C97D17C1FF}"/>
              </a:ext>
            </a:extLst>
          </p:cNvPr>
          <p:cNvSpPr/>
          <p:nvPr/>
        </p:nvSpPr>
        <p:spPr>
          <a:xfrm>
            <a:off x="10888780" y="4863998"/>
            <a:ext cx="107112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BCC unit cell</a:t>
            </a:r>
            <a:endParaRPr lang="en-GB" sz="1200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295AECF8-308E-3590-87E7-EC06404A7F5A}"/>
              </a:ext>
            </a:extLst>
          </p:cNvPr>
          <p:cNvGrpSpPr/>
          <p:nvPr/>
        </p:nvGrpSpPr>
        <p:grpSpPr>
          <a:xfrm>
            <a:off x="9993812" y="6085014"/>
            <a:ext cx="116742" cy="114933"/>
            <a:chOff x="11059243" y="4150973"/>
            <a:chExt cx="116742" cy="114933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D8945B1-4350-1262-124F-BEC9164D38BB}"/>
                </a:ext>
              </a:extLst>
            </p:cNvPr>
            <p:cNvSpPr/>
            <p:nvPr/>
          </p:nvSpPr>
          <p:spPr>
            <a:xfrm>
              <a:off x="11086265" y="4150973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2E85A779-6526-EB88-6ABC-DD5255F70259}"/>
                </a:ext>
              </a:extLst>
            </p:cNvPr>
            <p:cNvSpPr/>
            <p:nvPr/>
          </p:nvSpPr>
          <p:spPr>
            <a:xfrm>
              <a:off x="11129660" y="4159649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7416CE4D-7872-517E-78EE-E72393161E4E}"/>
                </a:ext>
              </a:extLst>
            </p:cNvPr>
            <p:cNvSpPr/>
            <p:nvPr/>
          </p:nvSpPr>
          <p:spPr>
            <a:xfrm>
              <a:off x="11130266" y="4207297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827EA83A-8742-FD78-2BBA-2E52D61430E6}"/>
                </a:ext>
              </a:extLst>
            </p:cNvPr>
            <p:cNvSpPr/>
            <p:nvPr/>
          </p:nvSpPr>
          <p:spPr>
            <a:xfrm>
              <a:off x="11059652" y="4212856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AA7334DC-3B95-518E-3B7C-88D7C81B506B}"/>
                </a:ext>
              </a:extLst>
            </p:cNvPr>
            <p:cNvSpPr/>
            <p:nvPr/>
          </p:nvSpPr>
          <p:spPr>
            <a:xfrm>
              <a:off x="11059243" y="4163863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C65DE85F-BD54-B9FB-5134-BD9E4ABCD3ED}"/>
                </a:ext>
              </a:extLst>
            </p:cNvPr>
            <p:cNvSpPr/>
            <p:nvPr/>
          </p:nvSpPr>
          <p:spPr>
            <a:xfrm>
              <a:off x="11103244" y="4220187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7EA7796-9292-701C-1DE3-DFA041AD3E8E}"/>
                </a:ext>
              </a:extLst>
            </p:cNvPr>
            <p:cNvSpPr/>
            <p:nvPr/>
          </p:nvSpPr>
          <p:spPr>
            <a:xfrm>
              <a:off x="11102637" y="4172539"/>
              <a:ext cx="45719" cy="45719"/>
            </a:xfrm>
            <a:prstGeom prst="ellipse">
              <a:avLst/>
            </a:prstGeom>
            <a:gradFill flip="none" rotWithShape="1">
              <a:gsLst>
                <a:gs pos="11000">
                  <a:schemeClr val="accent1">
                    <a:lumMod val="0"/>
                    <a:lumOff val="100000"/>
                  </a:schemeClr>
                </a:gs>
                <a:gs pos="48000">
                  <a:srgbClr val="FA6363"/>
                </a:gs>
                <a:gs pos="67000">
                  <a:srgbClr val="A74047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4" name="Right Brace 103">
            <a:extLst>
              <a:ext uri="{FF2B5EF4-FFF2-40B4-BE49-F238E27FC236}">
                <a16:creationId xmlns:a16="http://schemas.microsoft.com/office/drawing/2014/main" id="{685A283A-01AA-5FF4-932B-84CB88FC7E69}"/>
              </a:ext>
            </a:extLst>
          </p:cNvPr>
          <p:cNvSpPr/>
          <p:nvPr/>
        </p:nvSpPr>
        <p:spPr>
          <a:xfrm flipH="1">
            <a:off x="10179920" y="5669006"/>
            <a:ext cx="249662" cy="959325"/>
          </a:xfrm>
          <a:prstGeom prst="rightBrace">
            <a:avLst>
              <a:gd name="adj1" fmla="val 31523"/>
              <a:gd name="adj2" fmla="val 50000"/>
            </a:avLst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79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utput.mp4" descr="output.mp4">
            <a:hlinkClick r:id="" action="ppaction://media"/>
            <a:extLst>
              <a:ext uri="{FF2B5EF4-FFF2-40B4-BE49-F238E27FC236}">
                <a16:creationId xmlns:a16="http://schemas.microsoft.com/office/drawing/2014/main" id="{2B1F97B3-4344-9148-A09D-06984897B9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1600" y="108000"/>
            <a:ext cx="6688799" cy="66887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679939-4D0E-664F-8349-FCC3FBDA04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6392" y="2069662"/>
            <a:ext cx="353369" cy="251284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081692A-7E11-F141-99FE-D62747741361}"/>
              </a:ext>
            </a:extLst>
          </p:cNvPr>
          <p:cNvCxnSpPr>
            <a:cxnSpLocks/>
          </p:cNvCxnSpPr>
          <p:nvPr/>
        </p:nvCxnSpPr>
        <p:spPr>
          <a:xfrm>
            <a:off x="10746392" y="2069662"/>
            <a:ext cx="4868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0FAD495-BCF6-734D-B0E5-53301D7F276D}"/>
              </a:ext>
            </a:extLst>
          </p:cNvPr>
          <p:cNvCxnSpPr>
            <a:cxnSpLocks/>
          </p:cNvCxnSpPr>
          <p:nvPr/>
        </p:nvCxnSpPr>
        <p:spPr>
          <a:xfrm>
            <a:off x="10746392" y="4565157"/>
            <a:ext cx="4868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A342B48-35AE-F24B-B625-1077A8623283}"/>
              </a:ext>
            </a:extLst>
          </p:cNvPr>
          <p:cNvCxnSpPr>
            <a:cxnSpLocks/>
          </p:cNvCxnSpPr>
          <p:nvPr/>
        </p:nvCxnSpPr>
        <p:spPr>
          <a:xfrm>
            <a:off x="10746392" y="2693536"/>
            <a:ext cx="4868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8E5E9F96-0F38-0F6F-30B2-700243F28AF1}"/>
              </a:ext>
            </a:extLst>
          </p:cNvPr>
          <p:cNvSpPr/>
          <p:nvPr/>
        </p:nvSpPr>
        <p:spPr>
          <a:xfrm>
            <a:off x="10525539" y="2688661"/>
            <a:ext cx="804765" cy="1235271"/>
          </a:xfrm>
          <a:prstGeom prst="rect">
            <a:avLst/>
          </a:prstGeom>
          <a:gradFill>
            <a:gsLst>
              <a:gs pos="25000">
                <a:srgbClr val="000000"/>
              </a:gs>
              <a:gs pos="75000">
                <a:schemeClr val="tx1"/>
              </a:gs>
              <a:gs pos="10000">
                <a:schemeClr val="tx1">
                  <a:alpha val="0"/>
                </a:schemeClr>
              </a:gs>
              <a:gs pos="9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677D418-F07F-E04D-B667-B9F8AA5CDF28}"/>
              </a:ext>
            </a:extLst>
          </p:cNvPr>
          <p:cNvCxnSpPr>
            <a:cxnSpLocks/>
          </p:cNvCxnSpPr>
          <p:nvPr/>
        </p:nvCxnSpPr>
        <p:spPr>
          <a:xfrm>
            <a:off x="10746392" y="3941284"/>
            <a:ext cx="4868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41C656D-44DE-5947-B2C1-82C183359CDE}"/>
              </a:ext>
            </a:extLst>
          </p:cNvPr>
          <p:cNvCxnSpPr>
            <a:cxnSpLocks/>
          </p:cNvCxnSpPr>
          <p:nvPr/>
        </p:nvCxnSpPr>
        <p:spPr>
          <a:xfrm>
            <a:off x="10746392" y="3317410"/>
            <a:ext cx="4868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43D08-7130-9840-8301-2CF5BF4F5A9C}"/>
              </a:ext>
            </a:extLst>
          </p:cNvPr>
          <p:cNvSpPr/>
          <p:nvPr/>
        </p:nvSpPr>
        <p:spPr>
          <a:xfrm>
            <a:off x="11266184" y="1920507"/>
            <a:ext cx="5261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100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C55370-25C5-E14E-B6B9-EEB18D7DB7D4}"/>
              </a:ext>
            </a:extLst>
          </p:cNvPr>
          <p:cNvSpPr/>
          <p:nvPr/>
        </p:nvSpPr>
        <p:spPr>
          <a:xfrm>
            <a:off x="11330304" y="2538130"/>
            <a:ext cx="4122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41EED1E-01C3-9F44-A00B-D5FE4556273C}"/>
              </a:ext>
            </a:extLst>
          </p:cNvPr>
          <p:cNvSpPr/>
          <p:nvPr/>
        </p:nvSpPr>
        <p:spPr>
          <a:xfrm>
            <a:off x="11394424" y="3155754"/>
            <a:ext cx="2984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385F08-9DAA-9942-9545-9A361F3F2E1E}"/>
              </a:ext>
            </a:extLst>
          </p:cNvPr>
          <p:cNvSpPr/>
          <p:nvPr/>
        </p:nvSpPr>
        <p:spPr>
          <a:xfrm>
            <a:off x="11227712" y="4391001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-100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07731A-1D9B-724B-9D55-6555DB870984}"/>
              </a:ext>
            </a:extLst>
          </p:cNvPr>
          <p:cNvSpPr/>
          <p:nvPr/>
        </p:nvSpPr>
        <p:spPr>
          <a:xfrm>
            <a:off x="11291832" y="3773378"/>
            <a:ext cx="4812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-10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16DA248-0351-D843-873A-F48EDC4661A8}"/>
              </a:ext>
            </a:extLst>
          </p:cNvPr>
          <p:cNvSpPr/>
          <p:nvPr/>
        </p:nvSpPr>
        <p:spPr>
          <a:xfrm>
            <a:off x="10397997" y="1501755"/>
            <a:ext cx="16113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Pressure (</a:t>
            </a:r>
            <a:r>
              <a:rPr lang="en-GB" sz="1600" dirty="0" err="1">
                <a:solidFill>
                  <a:schemeClr val="bg1"/>
                </a:solidFill>
              </a:rPr>
              <a:t>GPa</a:t>
            </a:r>
            <a:r>
              <a:rPr lang="en-GB" sz="1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65854A-17E3-2847-8D8C-2900C0A1712D}"/>
              </a:ext>
            </a:extLst>
          </p:cNvPr>
          <p:cNvSpPr/>
          <p:nvPr/>
        </p:nvSpPr>
        <p:spPr>
          <a:xfrm>
            <a:off x="881223" y="2217035"/>
            <a:ext cx="27136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100 keV Collision Cascade in tungsten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646FBE5-CBFE-C44E-B8F8-83854FE2095F}"/>
                  </a:ext>
                </a:extLst>
              </p:cNvPr>
              <p:cNvSpPr/>
              <p:nvPr/>
            </p:nvSpPr>
            <p:spPr>
              <a:xfrm>
                <a:off x="8956991" y="250880"/>
                <a:ext cx="1789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0.0002 </a:t>
                </a:r>
                <a:r>
                  <a:rPr lang="en-GB" dirty="0" err="1">
                    <a:solidFill>
                      <a:schemeClr val="bg1"/>
                    </a:solidFill>
                  </a:rPr>
                  <a:t>dpa</a:t>
                </a:r>
                <a:endParaRPr lang="en-GB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646FBE5-CBFE-C44E-B8F8-83854FE209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991" y="250880"/>
                <a:ext cx="1789401" cy="369332"/>
              </a:xfrm>
              <a:prstGeom prst="rect">
                <a:avLst/>
              </a:prstGeom>
              <a:blipFill>
                <a:blip r:embed="rId6"/>
                <a:stretch>
                  <a:fillRect l="-704" t="-6667" r="-1408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FBA0DD3-90C1-DD08-910E-712486332E2A}"/>
              </a:ext>
            </a:extLst>
          </p:cNvPr>
          <p:cNvCxnSpPr>
            <a:cxnSpLocks/>
          </p:cNvCxnSpPr>
          <p:nvPr/>
        </p:nvCxnSpPr>
        <p:spPr>
          <a:xfrm>
            <a:off x="10765015" y="2069662"/>
            <a:ext cx="0" cy="249061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58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C65854A-17E3-2847-8D8C-2900C0A1712D}"/>
              </a:ext>
            </a:extLst>
          </p:cNvPr>
          <p:cNvSpPr/>
          <p:nvPr/>
        </p:nvSpPr>
        <p:spPr>
          <a:xfrm>
            <a:off x="881223" y="2217035"/>
            <a:ext cx="2713658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100 keV Collision Cascade in tungsten</a:t>
            </a:r>
          </a:p>
        </p:txBody>
      </p:sp>
      <p:pic>
        <p:nvPicPr>
          <p:cNvPr id="51" name="Picture 50" descr="A picture containing shape&#10;&#10;Description automatically generated">
            <a:extLst>
              <a:ext uri="{FF2B5EF4-FFF2-40B4-BE49-F238E27FC236}">
                <a16:creationId xmlns:a16="http://schemas.microsoft.com/office/drawing/2014/main" id="{3E3DB93B-0A37-7F6F-6783-647BEAF77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678" y="155713"/>
            <a:ext cx="6599582" cy="659958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F8F6063-7B73-7DCF-CB07-6BA915B81E1D}"/>
              </a:ext>
            </a:extLst>
          </p:cNvPr>
          <p:cNvCxnSpPr>
            <a:cxnSpLocks/>
          </p:cNvCxnSpPr>
          <p:nvPr/>
        </p:nvCxnSpPr>
        <p:spPr>
          <a:xfrm flipH="1" flipV="1">
            <a:off x="5688506" y="3773214"/>
            <a:ext cx="746234" cy="15765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9DE55AA3-7917-3854-3089-B0AA975FED65}"/>
              </a:ext>
            </a:extLst>
          </p:cNvPr>
          <p:cNvSpPr/>
          <p:nvPr/>
        </p:nvSpPr>
        <p:spPr>
          <a:xfrm>
            <a:off x="4920470" y="3606810"/>
            <a:ext cx="7970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crowdion</a:t>
            </a:r>
            <a:endParaRPr lang="en-GB" sz="1200" dirty="0"/>
          </a:p>
        </p:txBody>
      </p: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C95DBC9-426F-4193-46A4-39D15F9071B0}"/>
              </a:ext>
            </a:extLst>
          </p:cNvPr>
          <p:cNvCxnSpPr>
            <a:cxnSpLocks/>
          </p:cNvCxnSpPr>
          <p:nvPr/>
        </p:nvCxnSpPr>
        <p:spPr>
          <a:xfrm flipH="1">
            <a:off x="6086467" y="5083676"/>
            <a:ext cx="348273" cy="4195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5945F087-38D9-8C9E-17DE-1918A0C3A5EF}"/>
              </a:ext>
            </a:extLst>
          </p:cNvPr>
          <p:cNvSpPr/>
          <p:nvPr/>
        </p:nvSpPr>
        <p:spPr>
          <a:xfrm>
            <a:off x="5406884" y="5448688"/>
            <a:ext cx="74732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vacancy</a:t>
            </a:r>
            <a:endParaRPr lang="en-GB" sz="1200" dirty="0"/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F97006-46B2-EB81-702F-497F95D6D1FD}"/>
              </a:ext>
            </a:extLst>
          </p:cNvPr>
          <p:cNvCxnSpPr>
            <a:cxnSpLocks/>
          </p:cNvCxnSpPr>
          <p:nvPr/>
        </p:nvCxnSpPr>
        <p:spPr>
          <a:xfrm>
            <a:off x="5783391" y="2953407"/>
            <a:ext cx="1192698" cy="12434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D87A6F0-F95D-28EE-A674-EF7133E44EDD}"/>
              </a:ext>
            </a:extLst>
          </p:cNvPr>
          <p:cNvSpPr/>
          <p:nvPr/>
        </p:nvSpPr>
        <p:spPr>
          <a:xfrm>
            <a:off x="4733850" y="2731775"/>
            <a:ext cx="109158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&lt;111&gt; cluster</a:t>
            </a:r>
            <a:endParaRPr lang="en-GB" sz="1200" dirty="0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2741099-FAE5-4528-EA91-7751EF53AF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904"/>
          <a:stretch/>
        </p:blipFill>
        <p:spPr>
          <a:xfrm>
            <a:off x="8972758" y="3248389"/>
            <a:ext cx="353369" cy="995620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8DA4269-A314-B38D-156B-DBED9172E88B}"/>
              </a:ext>
            </a:extLst>
          </p:cNvPr>
          <p:cNvCxnSpPr>
            <a:cxnSpLocks/>
          </p:cNvCxnSpPr>
          <p:nvPr/>
        </p:nvCxnSpPr>
        <p:spPr>
          <a:xfrm>
            <a:off x="8972758" y="3248388"/>
            <a:ext cx="4868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3E952DDD-F862-EE9D-C5D6-5B51F96BF11B}"/>
              </a:ext>
            </a:extLst>
          </p:cNvPr>
          <p:cNvCxnSpPr>
            <a:cxnSpLocks/>
          </p:cNvCxnSpPr>
          <p:nvPr/>
        </p:nvCxnSpPr>
        <p:spPr>
          <a:xfrm>
            <a:off x="8972758" y="4236309"/>
            <a:ext cx="4868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14678C-B3DA-1D5F-3535-05E19B7277FE}"/>
              </a:ext>
            </a:extLst>
          </p:cNvPr>
          <p:cNvCxnSpPr>
            <a:cxnSpLocks/>
          </p:cNvCxnSpPr>
          <p:nvPr/>
        </p:nvCxnSpPr>
        <p:spPr>
          <a:xfrm>
            <a:off x="8972758" y="3768416"/>
            <a:ext cx="48687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7869359A-78CA-92D9-1793-D71A32A2619B}"/>
              </a:ext>
            </a:extLst>
          </p:cNvPr>
          <p:cNvSpPr/>
          <p:nvPr/>
        </p:nvSpPr>
        <p:spPr>
          <a:xfrm>
            <a:off x="9454078" y="3083990"/>
            <a:ext cx="47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1.6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16E55FC-B78A-AE2D-6FB7-C04C1A898014}"/>
              </a:ext>
            </a:extLst>
          </p:cNvPr>
          <p:cNvSpPr/>
          <p:nvPr/>
        </p:nvSpPr>
        <p:spPr>
          <a:xfrm>
            <a:off x="9454078" y="4051562"/>
            <a:ext cx="29848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071C0DE-DFB1-9D0F-5A61-60F788F72847}"/>
              </a:ext>
            </a:extLst>
          </p:cNvPr>
          <p:cNvSpPr/>
          <p:nvPr/>
        </p:nvSpPr>
        <p:spPr>
          <a:xfrm>
            <a:off x="8293312" y="2505072"/>
            <a:ext cx="175751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solidFill>
                  <a:schemeClr val="bg1"/>
                </a:solidFill>
              </a:rPr>
              <a:t>excess potential energy (eV)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9DF6D4A-F4EF-BE58-1B7F-C6061FFE2990}"/>
              </a:ext>
            </a:extLst>
          </p:cNvPr>
          <p:cNvSpPr/>
          <p:nvPr/>
        </p:nvSpPr>
        <p:spPr>
          <a:xfrm>
            <a:off x="9454078" y="3594979"/>
            <a:ext cx="470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dirty="0">
                <a:solidFill>
                  <a:schemeClr val="bg1"/>
                </a:solidFill>
              </a:rPr>
              <a:t>0.8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F49351-4C01-E9D6-F40F-51DF10994B46}"/>
                  </a:ext>
                </a:extLst>
              </p:cNvPr>
              <p:cNvSpPr/>
              <p:nvPr/>
            </p:nvSpPr>
            <p:spPr>
              <a:xfrm>
                <a:off x="8956991" y="250880"/>
                <a:ext cx="17894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GB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0.0002 </a:t>
                </a:r>
                <a:r>
                  <a:rPr lang="en-GB" dirty="0" err="1">
                    <a:solidFill>
                      <a:schemeClr val="bg1"/>
                    </a:solidFill>
                  </a:rPr>
                  <a:t>dpa</a:t>
                </a:r>
                <a:endParaRPr lang="en-GB" dirty="0"/>
              </a:p>
            </p:txBody>
          </p:sp>
        </mc:Choice>
        <mc:Fallback xmlns=""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0F49351-4C01-E9D6-F40F-51DF10994B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6991" y="250880"/>
                <a:ext cx="1789401" cy="369332"/>
              </a:xfrm>
              <a:prstGeom prst="rect">
                <a:avLst/>
              </a:prstGeom>
              <a:blipFill>
                <a:blip r:embed="rId4"/>
                <a:stretch>
                  <a:fillRect l="-704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9346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9340FA74-B0A2-6B45-95B6-E9207A9A1FB9}"/>
              </a:ext>
            </a:extLst>
          </p:cNvPr>
          <p:cNvSpPr/>
          <p:nvPr/>
        </p:nvSpPr>
        <p:spPr>
          <a:xfrm>
            <a:off x="879267" y="2053161"/>
            <a:ext cx="4922682" cy="129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time required to reach 1 dpa: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50,000 CPU-hours</a:t>
            </a:r>
          </a:p>
          <a:p>
            <a:pPr marL="742950" lvl="1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i.e. ~1% of a typical HPC allocation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C4186C2-8EF6-A149-86E8-DA7922AAAEFF}"/>
              </a:ext>
            </a:extLst>
          </p:cNvPr>
          <p:cNvSpPr/>
          <p:nvPr/>
        </p:nvSpPr>
        <p:spPr>
          <a:xfrm>
            <a:off x="879267" y="472044"/>
            <a:ext cx="46599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High-dose simulations require access to high performance computing facilities.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C2BB51-CD2E-C104-D56D-34855D0D6AFE}"/>
              </a:ext>
            </a:extLst>
          </p:cNvPr>
          <p:cNvSpPr/>
          <p:nvPr/>
        </p:nvSpPr>
        <p:spPr>
          <a:xfrm>
            <a:off x="879267" y="3753572"/>
            <a:ext cx="4922682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Simulated dose-rate:</a:t>
            </a:r>
          </a:p>
          <a:p>
            <a:pPr>
              <a:lnSpc>
                <a:spcPct val="150000"/>
              </a:lnSpc>
            </a:pPr>
            <a:r>
              <a:rPr lang="en-GB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Experimental dose-rate: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A8804-D341-85DA-F1C4-CEDE53E30017}"/>
                  </a:ext>
                </a:extLst>
              </p:cNvPr>
              <p:cNvSpPr txBox="1"/>
              <p:nvPr/>
            </p:nvSpPr>
            <p:spPr>
              <a:xfrm>
                <a:off x="3363164" y="3753572"/>
                <a:ext cx="1804249" cy="4773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GB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∼</m:t>
                    </m:r>
                    <m:sSup>
                      <m:sSupPr>
                        <m:ctrlP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GB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p>
                    </m:sSup>
                    <m:r>
                      <a:rPr lang="en-GB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dpa</m:t>
                    </m:r>
                    <m: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GB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endParaRPr lang="en-GB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5A8804-D341-85DA-F1C4-CEDE53E30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164" y="3753572"/>
                <a:ext cx="1804249" cy="477310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5B3C26-3C6D-6838-3DB3-B207571203E4}"/>
                  </a:ext>
                </a:extLst>
              </p:cNvPr>
              <p:cNvSpPr txBox="1"/>
              <p:nvPr/>
            </p:nvSpPr>
            <p:spPr>
              <a:xfrm>
                <a:off x="3363164" y="4168878"/>
                <a:ext cx="1804249" cy="5270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GB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∼</m:t>
                      </m:r>
                      <m:sSup>
                        <m:sSupPr>
                          <m:ctrlPr>
                            <a:rPr lang="en-GB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GB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−7</m:t>
                          </m:r>
                        </m:sup>
                      </m:sSup>
                      <m:r>
                        <a:rPr lang="en-GB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dpa</m:t>
                      </m:r>
                      <m:r>
                        <a:rPr lang="en-GB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GB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45B3C26-3C6D-6838-3DB3-B207571203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164" y="4168878"/>
                <a:ext cx="1804249" cy="527067"/>
              </a:xfrm>
              <a:prstGeom prst="rect">
                <a:avLst/>
              </a:prstGeom>
              <a:blipFill>
                <a:blip r:embed="rId5"/>
                <a:stretch>
                  <a:fillRect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C71A6DB4-789B-B82B-2F07-A059B7AF3705}"/>
              </a:ext>
            </a:extLst>
          </p:cNvPr>
          <p:cNvSpPr/>
          <p:nvPr/>
        </p:nvSpPr>
        <p:spPr>
          <a:xfrm>
            <a:off x="717812" y="4885986"/>
            <a:ext cx="4547789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GB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 orders of magnitude difference between simulated and exp. time!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34F358B-E1DE-0331-39C8-9AF23B955484}"/>
              </a:ext>
            </a:extLst>
          </p:cNvPr>
          <p:cNvSpPr/>
          <p:nvPr/>
        </p:nvSpPr>
        <p:spPr>
          <a:xfrm>
            <a:off x="6049506" y="1"/>
            <a:ext cx="53847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sidebyside">
            <a:hlinkClick r:id="" action="ppaction://media"/>
            <a:extLst>
              <a:ext uri="{FF2B5EF4-FFF2-40B4-BE49-F238E27FC236}">
                <a16:creationId xmlns:a16="http://schemas.microsoft.com/office/drawing/2014/main" id="{0ACF8A40-C64E-8700-27C6-3A3DE2955E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26094" y="145730"/>
            <a:ext cx="4860654" cy="607581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FD30A6F-695D-6EB8-FCF8-1071814F2CB1}"/>
              </a:ext>
            </a:extLst>
          </p:cNvPr>
          <p:cNvGrpSpPr/>
          <p:nvPr/>
        </p:nvGrpSpPr>
        <p:grpSpPr>
          <a:xfrm>
            <a:off x="6995114" y="6085916"/>
            <a:ext cx="1248665" cy="548047"/>
            <a:chOff x="775408" y="6114071"/>
            <a:chExt cx="1248665" cy="54804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DEEFF3D-4AD4-F46D-248F-CF1AD805926F}"/>
                </a:ext>
              </a:extLst>
            </p:cNvPr>
            <p:cNvSpPr/>
            <p:nvPr/>
          </p:nvSpPr>
          <p:spPr>
            <a:xfrm>
              <a:off x="775408" y="6222000"/>
              <a:ext cx="104932" cy="104932"/>
            </a:xfrm>
            <a:prstGeom prst="ellipse">
              <a:avLst/>
            </a:prstGeom>
            <a:solidFill>
              <a:srgbClr val="FF221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73DED1-E570-11D0-3D3B-0DD4C08F311B}"/>
                </a:ext>
              </a:extLst>
            </p:cNvPr>
            <p:cNvSpPr txBox="1"/>
            <p:nvPr/>
          </p:nvSpPr>
          <p:spPr>
            <a:xfrm>
              <a:off x="880341" y="6114071"/>
              <a:ext cx="11355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interstitials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8CA63D9-E1AE-0745-2651-E956741DAC2D}"/>
                </a:ext>
              </a:extLst>
            </p:cNvPr>
            <p:cNvSpPr/>
            <p:nvPr/>
          </p:nvSpPr>
          <p:spPr>
            <a:xfrm>
              <a:off x="783634" y="6462270"/>
              <a:ext cx="104932" cy="104932"/>
            </a:xfrm>
            <a:prstGeom prst="ellipse">
              <a:avLst/>
            </a:prstGeom>
            <a:solidFill>
              <a:srgbClr val="1400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39E880D-5933-8ED1-526A-0E3B7D644CA8}"/>
                </a:ext>
              </a:extLst>
            </p:cNvPr>
            <p:cNvSpPr txBox="1"/>
            <p:nvPr/>
          </p:nvSpPr>
          <p:spPr>
            <a:xfrm>
              <a:off x="888567" y="6354341"/>
              <a:ext cx="11355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vacancies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0C5D7C6-CC58-6E5B-9318-1759F1FA7FF8}"/>
              </a:ext>
            </a:extLst>
          </p:cNvPr>
          <p:cNvGrpSpPr/>
          <p:nvPr/>
        </p:nvGrpSpPr>
        <p:grpSpPr>
          <a:xfrm>
            <a:off x="9076464" y="6084396"/>
            <a:ext cx="2605397" cy="548047"/>
            <a:chOff x="700918" y="6114071"/>
            <a:chExt cx="976701" cy="548047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58718BB-5EF2-A83E-00E9-6B341AD36682}"/>
                </a:ext>
              </a:extLst>
            </p:cNvPr>
            <p:cNvSpPr/>
            <p:nvPr/>
          </p:nvSpPr>
          <p:spPr>
            <a:xfrm>
              <a:off x="700918" y="6237388"/>
              <a:ext cx="179422" cy="89543"/>
            </a:xfrm>
            <a:prstGeom prst="ellipse">
              <a:avLst/>
            </a:prstGeom>
            <a:solidFill>
              <a:srgbClr val="00EF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B253AC-C947-5532-D9F4-213FB88BC676}"/>
                </a:ext>
              </a:extLst>
            </p:cNvPr>
            <p:cNvSpPr txBox="1"/>
            <p:nvPr/>
          </p:nvSpPr>
          <p:spPr>
            <a:xfrm>
              <a:off x="886355" y="6114071"/>
              <a:ext cx="78905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&lt;111&gt; dislocations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30AE8E-263E-164C-8CC8-8B35F3AF7528}"/>
                </a:ext>
              </a:extLst>
            </p:cNvPr>
            <p:cNvSpPr/>
            <p:nvPr/>
          </p:nvSpPr>
          <p:spPr>
            <a:xfrm>
              <a:off x="703446" y="6477658"/>
              <a:ext cx="179422" cy="89543"/>
            </a:xfrm>
            <a:prstGeom prst="ellipse">
              <a:avLst/>
            </a:prstGeom>
            <a:solidFill>
              <a:srgbClr val="DE6BA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BBDF026-7D18-2F04-D946-08BDD8ABC1D1}"/>
                </a:ext>
              </a:extLst>
            </p:cNvPr>
            <p:cNvSpPr txBox="1"/>
            <p:nvPr/>
          </p:nvSpPr>
          <p:spPr>
            <a:xfrm>
              <a:off x="888567" y="6354341"/>
              <a:ext cx="78905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&lt;100&gt; dislocations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460BA0E-0879-54C8-1906-4238A20AF7B2}"/>
              </a:ext>
            </a:extLst>
          </p:cNvPr>
          <p:cNvSpPr txBox="1"/>
          <p:nvPr/>
        </p:nvSpPr>
        <p:spPr>
          <a:xfrm>
            <a:off x="7151136" y="16579"/>
            <a:ext cx="33413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Mason et al. (2020) PRL 125.22: 225503  </a:t>
            </a:r>
          </a:p>
        </p:txBody>
      </p:sp>
    </p:spTree>
    <p:extLst>
      <p:ext uri="{BB962C8B-B14F-4D97-AF65-F5344CB8AC3E}">
        <p14:creationId xmlns:p14="http://schemas.microsoft.com/office/powerpoint/2010/main" val="29340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FD797-FCBA-A3E3-E58B-E7E299B97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6B33409-567D-0E32-BDA7-59C97E0EF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166" y="-1"/>
            <a:ext cx="10662834" cy="666427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FDB71FC-7BC9-1596-7B59-03CB9352DC2D}"/>
              </a:ext>
            </a:extLst>
          </p:cNvPr>
          <p:cNvSpPr txBox="1"/>
          <p:nvPr/>
        </p:nvSpPr>
        <p:spPr>
          <a:xfrm>
            <a:off x="3340608" y="9064"/>
            <a:ext cx="60985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https://</a:t>
            </a:r>
            <a:r>
              <a:rPr lang="en-GB" dirty="0" err="1">
                <a:solidFill>
                  <a:srgbClr val="0070C0"/>
                </a:solidFill>
              </a:rPr>
              <a:t>developer.nvidia.com</a:t>
            </a:r>
            <a:r>
              <a:rPr lang="en-GB" dirty="0">
                <a:solidFill>
                  <a:srgbClr val="0070C0"/>
                </a:solidFill>
              </a:rPr>
              <a:t>/</a:t>
            </a:r>
            <a:r>
              <a:rPr lang="en-GB" dirty="0" err="1">
                <a:solidFill>
                  <a:srgbClr val="0070C0"/>
                </a:solidFill>
              </a:rPr>
              <a:t>hpc</a:t>
            </a:r>
            <a:r>
              <a:rPr lang="en-GB" dirty="0">
                <a:solidFill>
                  <a:srgbClr val="0070C0"/>
                </a:solidFill>
              </a:rPr>
              <a:t>-application-performance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6D03F3EE-D1C5-5C45-26AA-6F95F7534CDD}"/>
              </a:ext>
            </a:extLst>
          </p:cNvPr>
          <p:cNvSpPr/>
          <p:nvPr/>
        </p:nvSpPr>
        <p:spPr>
          <a:xfrm>
            <a:off x="1317356" y="2824741"/>
            <a:ext cx="211810" cy="563641"/>
          </a:xfrm>
          <a:prstGeom prst="leftBrace">
            <a:avLst>
              <a:gd name="adj1" fmla="val 55682"/>
              <a:gd name="adj2" fmla="val 50000"/>
            </a:avLst>
          </a:prstGeom>
          <a:ln w="38100">
            <a:solidFill>
              <a:srgbClr val="09D20A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F015C895-0198-FD27-E533-8DBA51F4665C}"/>
              </a:ext>
            </a:extLst>
          </p:cNvPr>
          <p:cNvSpPr/>
          <p:nvPr/>
        </p:nvSpPr>
        <p:spPr>
          <a:xfrm>
            <a:off x="1317356" y="3558228"/>
            <a:ext cx="211810" cy="1468060"/>
          </a:xfrm>
          <a:prstGeom prst="leftBrace">
            <a:avLst>
              <a:gd name="adj1" fmla="val 55682"/>
              <a:gd name="adj2" fmla="val 50000"/>
            </a:avLst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6F170124-F835-6EF5-20DB-76416C17049E}"/>
              </a:ext>
            </a:extLst>
          </p:cNvPr>
          <p:cNvSpPr/>
          <p:nvPr/>
        </p:nvSpPr>
        <p:spPr>
          <a:xfrm>
            <a:off x="1317356" y="5936064"/>
            <a:ext cx="211810" cy="511330"/>
          </a:xfrm>
          <a:prstGeom prst="leftBrace">
            <a:avLst>
              <a:gd name="adj1" fmla="val 55682"/>
              <a:gd name="adj2" fmla="val 50000"/>
            </a:avLst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Left Brace 25">
            <a:extLst>
              <a:ext uri="{FF2B5EF4-FFF2-40B4-BE49-F238E27FC236}">
                <a16:creationId xmlns:a16="http://schemas.microsoft.com/office/drawing/2014/main" id="{3773A4DD-4CFC-1C9B-23CD-35854EDDA188}"/>
              </a:ext>
            </a:extLst>
          </p:cNvPr>
          <p:cNvSpPr/>
          <p:nvPr/>
        </p:nvSpPr>
        <p:spPr>
          <a:xfrm>
            <a:off x="1317356" y="5202034"/>
            <a:ext cx="211810" cy="511330"/>
          </a:xfrm>
          <a:prstGeom prst="leftBrace">
            <a:avLst>
              <a:gd name="adj1" fmla="val 55682"/>
              <a:gd name="adj2" fmla="val 50000"/>
            </a:avLst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3864E1-7917-8D91-039D-2B91014AF27D}"/>
              </a:ext>
            </a:extLst>
          </p:cNvPr>
          <p:cNvSpPr txBox="1"/>
          <p:nvPr/>
        </p:nvSpPr>
        <p:spPr>
          <a:xfrm>
            <a:off x="192727" y="2938659"/>
            <a:ext cx="115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toy potential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407C672-F82B-5463-DD8D-826FCD5D7382}"/>
              </a:ext>
            </a:extLst>
          </p:cNvPr>
          <p:cNvSpPr txBox="1"/>
          <p:nvPr/>
        </p:nvSpPr>
        <p:spPr>
          <a:xfrm>
            <a:off x="192727" y="4030648"/>
            <a:ext cx="98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empirical potential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F0F731E-19F8-65B7-ADB5-24E83C0DE627}"/>
              </a:ext>
            </a:extLst>
          </p:cNvPr>
          <p:cNvSpPr txBox="1"/>
          <p:nvPr/>
        </p:nvSpPr>
        <p:spPr>
          <a:xfrm>
            <a:off x="192727" y="5196089"/>
            <a:ext cx="9878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machine-learned</a:t>
            </a:r>
          </a:p>
        </p:txBody>
      </p:sp>
    </p:spTree>
    <p:extLst>
      <p:ext uri="{BB962C8B-B14F-4D97-AF65-F5344CB8AC3E}">
        <p14:creationId xmlns:p14="http://schemas.microsoft.com/office/powerpoint/2010/main" val="2275196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C2A09C-A453-9EF8-E83E-734A1517A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1">
            <a:extLst>
              <a:ext uri="{FF2B5EF4-FFF2-40B4-BE49-F238E27FC236}">
                <a16:creationId xmlns:a16="http://schemas.microsoft.com/office/drawing/2014/main" id="{E9DDC71F-0329-FCB4-565F-A3E42F5AC0CC}"/>
              </a:ext>
            </a:extLst>
          </p:cNvPr>
          <p:cNvSpPr txBox="1">
            <a:spLocks/>
          </p:cNvSpPr>
          <p:nvPr/>
        </p:nvSpPr>
        <p:spPr>
          <a:xfrm>
            <a:off x="346873" y="118939"/>
            <a:ext cx="9959827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On the range of validity of high-dose simulations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505023-3A41-DEA9-DC7D-86F5F5FE7C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991"/>
          <a:stretch/>
        </p:blipFill>
        <p:spPr>
          <a:xfrm>
            <a:off x="4604438" y="1002228"/>
            <a:ext cx="7384478" cy="5492373"/>
          </a:xfrm>
          <a:prstGeom prst="snip1Rect">
            <a:avLst>
              <a:gd name="adj" fmla="val 8797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9E2DB3-175D-41C0-C387-A65C6F605AE2}"/>
              </a:ext>
            </a:extLst>
          </p:cNvPr>
          <p:cNvSpPr txBox="1"/>
          <p:nvPr/>
        </p:nvSpPr>
        <p:spPr>
          <a:xfrm>
            <a:off x="346873" y="1101684"/>
            <a:ext cx="4257565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Microstructure evolves on multiple starkly different timescales.</a:t>
            </a:r>
          </a:p>
          <a:p>
            <a:pPr algn="just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See simulated post-irradiation annealing of a W single-crystal (dose 0.32dpa, ramping rate 2.5 x 10</a:t>
            </a:r>
            <a:r>
              <a:rPr lang="en-GB" sz="18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11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K/s)</a:t>
            </a:r>
          </a:p>
          <a:p>
            <a:pPr algn="just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Most recovery occurs at about 0.75eV, consistent with stage-III recovery</a:t>
            </a:r>
          </a:p>
          <a:p>
            <a:pPr algn="just"/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There is a large spectral gap from 0.10eV to 0.45eV; in between interstitials and vacancies becoming mobile, </a:t>
            </a:r>
            <a:r>
              <a:rPr lang="en-GB" i="1" dirty="0">
                <a:latin typeface="Calibri" panose="020F0502020204030204" pitchFamily="34" charset="0"/>
                <a:cs typeface="Calibri" panose="020F0502020204030204" pitchFamily="34" charset="0"/>
              </a:rPr>
              <a:t>not much else happens</a:t>
            </a:r>
          </a:p>
          <a:p>
            <a:pPr algn="just"/>
            <a:endParaRPr lang="en-GB" sz="1800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 conclusion, cascade simulations generate microstructures consistent with the earlier recovery stages</a:t>
            </a: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14B7E0E-4F1A-5F75-2C30-ECEA579D4D42}"/>
              </a:ext>
            </a:extLst>
          </p:cNvPr>
          <p:cNvGrpSpPr/>
          <p:nvPr/>
        </p:nvGrpSpPr>
        <p:grpSpPr>
          <a:xfrm>
            <a:off x="5566241" y="1378201"/>
            <a:ext cx="917644" cy="4501007"/>
            <a:chOff x="5736075" y="1378201"/>
            <a:chExt cx="917644" cy="450100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D669E19-7C23-B66D-C0FF-729836F2542F}"/>
                </a:ext>
              </a:extLst>
            </p:cNvPr>
            <p:cNvSpPr/>
            <p:nvPr/>
          </p:nvSpPr>
          <p:spPr>
            <a:xfrm>
              <a:off x="5739319" y="3838137"/>
              <a:ext cx="914400" cy="204107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47A4CDE-80D0-5BA1-63D0-9E59E60CAD7C}"/>
                </a:ext>
              </a:extLst>
            </p:cNvPr>
            <p:cNvSpPr/>
            <p:nvPr/>
          </p:nvSpPr>
          <p:spPr>
            <a:xfrm>
              <a:off x="5736075" y="1378201"/>
              <a:ext cx="914400" cy="2041071"/>
            </a:xfrm>
            <a:prstGeom prst="rect">
              <a:avLst/>
            </a:prstGeom>
            <a:solidFill>
              <a:srgbClr val="FF0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4609CE6-A63A-BC9D-46B4-0E476FD525D3}"/>
                </a:ext>
              </a:extLst>
            </p:cNvPr>
            <p:cNvSpPr txBox="1"/>
            <p:nvPr/>
          </p:nvSpPr>
          <p:spPr>
            <a:xfrm>
              <a:off x="5739317" y="1388688"/>
              <a:ext cx="914401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spectral gap</a:t>
              </a:r>
              <a:endParaRPr lang="en-GB" sz="17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C21680B-0F01-D1FE-B9DD-24C8FD2A97CF}"/>
                </a:ext>
              </a:extLst>
            </p:cNvPr>
            <p:cNvSpPr txBox="1"/>
            <p:nvPr/>
          </p:nvSpPr>
          <p:spPr>
            <a:xfrm>
              <a:off x="5736075" y="3838137"/>
              <a:ext cx="914401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7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spectral gap</a:t>
              </a:r>
              <a:endParaRPr lang="en-GB" sz="17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F6F75E7-5010-0D22-D5A7-F227ED787120}"/>
              </a:ext>
            </a:extLst>
          </p:cNvPr>
          <p:cNvSpPr txBox="1"/>
          <p:nvPr/>
        </p:nvSpPr>
        <p:spPr>
          <a:xfrm>
            <a:off x="1102767" y="6197245"/>
            <a:ext cx="256518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Boleininger et al. (2023) Sci. Rep. 13 (1): 1684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088E63-B1B0-26D3-222A-C7C967D9028C}"/>
              </a:ext>
            </a:extLst>
          </p:cNvPr>
          <p:cNvSpPr/>
          <p:nvPr/>
        </p:nvSpPr>
        <p:spPr>
          <a:xfrm>
            <a:off x="4604438" y="1101684"/>
            <a:ext cx="3150528" cy="5392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814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EEA8D48-AA90-9C86-BEE7-8A879874B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798" y="1112368"/>
            <a:ext cx="10910426" cy="358361"/>
          </a:xfrm>
        </p:spPr>
        <p:txBody>
          <a:bodyPr>
            <a:noAutofit/>
          </a:bodyPr>
          <a:lstStyle/>
          <a:p>
            <a:pPr marL="0" lvl="1" indent="0"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Irradiation is well known to enhance creep rates;  conventional models creep rates increase with temperature.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CB3997E-32ED-BB1E-A703-76E24735C2D4}"/>
              </a:ext>
            </a:extLst>
          </p:cNvPr>
          <p:cNvGrpSpPr/>
          <p:nvPr/>
        </p:nvGrpSpPr>
        <p:grpSpPr>
          <a:xfrm>
            <a:off x="740092" y="1642241"/>
            <a:ext cx="4266042" cy="4761890"/>
            <a:chOff x="638745" y="1579680"/>
            <a:chExt cx="4248941" cy="474279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ACB3766-E064-481D-E2BA-CCBA5508CE19}"/>
                </a:ext>
              </a:extLst>
            </p:cNvPr>
            <p:cNvGrpSpPr/>
            <p:nvPr/>
          </p:nvGrpSpPr>
          <p:grpSpPr>
            <a:xfrm>
              <a:off x="1055914" y="1648476"/>
              <a:ext cx="3831772" cy="4341045"/>
              <a:chOff x="1055914" y="1921689"/>
              <a:chExt cx="3831772" cy="4341045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D6CA898-9968-8B40-ABDE-3B8C2C1B5E7F}"/>
                  </a:ext>
                </a:extLst>
              </p:cNvPr>
              <p:cNvGrpSpPr/>
              <p:nvPr/>
            </p:nvGrpSpPr>
            <p:grpSpPr>
              <a:xfrm>
                <a:off x="1055914" y="1921689"/>
                <a:ext cx="3733158" cy="4341045"/>
                <a:chOff x="1090522" y="2116326"/>
                <a:chExt cx="3733158" cy="4341045"/>
              </a:xfrm>
            </p:grpSpPr>
            <p:pic>
              <p:nvPicPr>
                <p:cNvPr id="9" name="Picture 8" descr="A diagram of a temperatu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08D298C4-F7E1-7B37-ACE6-F1D03ECF83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116" t="16037" r="16054"/>
                <a:stretch/>
              </p:blipFill>
              <p:spPr>
                <a:xfrm>
                  <a:off x="1090522" y="2449284"/>
                  <a:ext cx="3733158" cy="4008087"/>
                </a:xfrm>
                <a:prstGeom prst="rect">
                  <a:avLst/>
                </a:prstGeom>
              </p:spPr>
            </p:pic>
            <p:pic>
              <p:nvPicPr>
                <p:cNvPr id="12" name="Picture 11" descr="A diagram of a temperature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FBCBFC02-A118-9B88-6C8D-6D6125A232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15205" t="838" r="18032" b="89182"/>
                <a:stretch/>
              </p:blipFill>
              <p:spPr>
                <a:xfrm>
                  <a:off x="1486973" y="2116326"/>
                  <a:ext cx="3243943" cy="476401"/>
                </a:xfrm>
                <a:prstGeom prst="rect">
                  <a:avLst/>
                </a:prstGeom>
              </p:spPr>
            </p:pic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C07FDF4-14E8-1D54-BB5D-EDED672798A4}"/>
                  </a:ext>
                </a:extLst>
              </p:cNvPr>
              <p:cNvSpPr/>
              <p:nvPr/>
            </p:nvSpPr>
            <p:spPr>
              <a:xfrm>
                <a:off x="4234543" y="5935091"/>
                <a:ext cx="653143" cy="1826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4808DE0-7C57-03FC-F2EB-70807CB22762}"/>
                </a:ext>
              </a:extLst>
            </p:cNvPr>
            <p:cNvSpPr txBox="1"/>
            <p:nvPr/>
          </p:nvSpPr>
          <p:spPr>
            <a:xfrm>
              <a:off x="1350479" y="5922369"/>
              <a:ext cx="3266362" cy="4001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Gilbert</a:t>
              </a:r>
              <a:r>
                <a:rPr lang="en-GB" sz="1000" i="1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(1977), </a:t>
              </a:r>
              <a:r>
                <a:rPr lang="en-GB" sz="1000" b="0" i="1" dirty="0">
                  <a:solidFill>
                    <a:srgbClr val="222222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Measurement of Irradiation-enhanced Creep in Nuclear Materials, 204-209</a:t>
              </a:r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2C34278-2131-0FBA-928F-1F1672D4F69D}"/>
                </a:ext>
              </a:extLst>
            </p:cNvPr>
            <p:cNvSpPr txBox="1"/>
            <p:nvPr/>
          </p:nvSpPr>
          <p:spPr>
            <a:xfrm>
              <a:off x="1725480" y="4802975"/>
              <a:ext cx="115716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316 SS</a:t>
              </a:r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D844A91-8F3F-F11E-1FE2-F66D413CAFBE}"/>
                </a:ext>
              </a:extLst>
            </p:cNvPr>
            <p:cNvSpPr/>
            <p:nvPr/>
          </p:nvSpPr>
          <p:spPr>
            <a:xfrm>
              <a:off x="749794" y="2217628"/>
              <a:ext cx="369333" cy="29546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65D4A75-CBCD-73A9-FB8D-AB3482B27CC5}"/>
                </a:ext>
              </a:extLst>
            </p:cNvPr>
            <p:cNvSpPr txBox="1"/>
            <p:nvPr/>
          </p:nvSpPr>
          <p:spPr>
            <a:xfrm rot="16200000">
              <a:off x="-566804" y="3488493"/>
              <a:ext cx="27804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Effective </a:t>
              </a:r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creep </a:t>
              </a:r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strain (%)</a:t>
              </a:r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9A8626C-8459-5413-3617-0CD0822B6BDD}"/>
                </a:ext>
              </a:extLst>
            </p:cNvPr>
            <p:cNvSpPr txBox="1"/>
            <p:nvPr/>
          </p:nvSpPr>
          <p:spPr>
            <a:xfrm>
              <a:off x="1452365" y="1579680"/>
              <a:ext cx="3108749" cy="3497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36000">
              <a:spAutoFit/>
            </a:bodyPr>
            <a:lstStyle/>
            <a:p>
              <a:pPr algn="ctr"/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Temperature (℃)</a:t>
              </a:r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4FC3324-7053-76DE-63FE-D6F670A43562}"/>
                </a:ext>
              </a:extLst>
            </p:cNvPr>
            <p:cNvSpPr txBox="1"/>
            <p:nvPr/>
          </p:nvSpPr>
          <p:spPr>
            <a:xfrm>
              <a:off x="1470224" y="5559171"/>
              <a:ext cx="3108749" cy="34970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36000" rIns="0" bIns="36000">
              <a:spAutoFit/>
            </a:bodyPr>
            <a:lstStyle/>
            <a:p>
              <a:pPr algn="ctr"/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1000/T (K</a:t>
              </a:r>
              <a:r>
                <a:rPr lang="en-GB" sz="18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-1</a:t>
              </a:r>
              <a:r>
                <a:rPr lang="en-GB" sz="1800" dirty="0">
                  <a:latin typeface="Calibri" panose="020F0502020204030204" pitchFamily="34" charset="0"/>
                  <a:cs typeface="Calibri" panose="020F0502020204030204" pitchFamily="34" charset="0"/>
                </a:rPr>
                <a:t>)</a:t>
              </a:r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092D2DE-22A2-AD0C-E400-15AD9F76D2CD}"/>
              </a:ext>
            </a:extLst>
          </p:cNvPr>
          <p:cNvGrpSpPr/>
          <p:nvPr/>
        </p:nvGrpSpPr>
        <p:grpSpPr>
          <a:xfrm>
            <a:off x="1677619" y="2742315"/>
            <a:ext cx="3059103" cy="1789898"/>
            <a:chOff x="2639450" y="2742315"/>
            <a:chExt cx="3059103" cy="178989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BCD2D29-5861-64B5-2B11-D7957315D0FD}"/>
                </a:ext>
              </a:extLst>
            </p:cNvPr>
            <p:cNvSpPr txBox="1"/>
            <p:nvPr/>
          </p:nvSpPr>
          <p:spPr>
            <a:xfrm>
              <a:off x="3940581" y="2812164"/>
              <a:ext cx="175797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in-vessel</a:t>
              </a:r>
              <a:r>
                <a:rPr lang="en-GB" sz="18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creep</a:t>
              </a:r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D13DCE3-ABAE-ABB1-52F0-A9D488C1CB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58551" y="3228610"/>
              <a:ext cx="307315" cy="1303603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C959C7-D37C-7037-F8DE-A72D7A760460}"/>
                </a:ext>
              </a:extLst>
            </p:cNvPr>
            <p:cNvSpPr txBox="1"/>
            <p:nvPr/>
          </p:nvSpPr>
          <p:spPr>
            <a:xfrm>
              <a:off x="4785556" y="3109974"/>
              <a:ext cx="7265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fluence</a:t>
              </a:r>
              <a:endParaRPr lang="en-GB"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C9F9F4-665F-78CB-B591-A718CBC0C88C}"/>
                </a:ext>
              </a:extLst>
            </p:cNvPr>
            <p:cNvSpPr txBox="1"/>
            <p:nvPr/>
          </p:nvSpPr>
          <p:spPr>
            <a:xfrm>
              <a:off x="2639450" y="3824751"/>
              <a:ext cx="10843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dirty="0">
                  <a:solidFill>
                    <a:srgbClr val="0885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thermal </a:t>
              </a:r>
            </a:p>
            <a:p>
              <a:pPr algn="ctr"/>
              <a:r>
                <a:rPr lang="en-GB" sz="1800" b="1" dirty="0">
                  <a:solidFill>
                    <a:srgbClr val="0885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creep</a:t>
              </a:r>
              <a:endParaRPr lang="en-GB" dirty="0">
                <a:solidFill>
                  <a:srgbClr val="0885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05E3FA65-50DF-CCB8-9D9C-475B602DC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87813" y="2992013"/>
              <a:ext cx="224013" cy="832738"/>
            </a:xfrm>
            <a:prstGeom prst="straightConnector1">
              <a:avLst/>
            </a:prstGeom>
            <a:ln w="63500">
              <a:solidFill>
                <a:srgbClr val="0885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7113942-9542-581D-D743-38CB19C2698F}"/>
                </a:ext>
              </a:extLst>
            </p:cNvPr>
            <p:cNvSpPr txBox="1"/>
            <p:nvPr/>
          </p:nvSpPr>
          <p:spPr>
            <a:xfrm>
              <a:off x="3178285" y="2742315"/>
              <a:ext cx="72658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885F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time</a:t>
              </a:r>
              <a:endParaRPr lang="en-GB" sz="1400" dirty="0">
                <a:solidFill>
                  <a:srgbClr val="0885FF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4B300091-B50F-84CE-9717-A38172872B46}"/>
              </a:ext>
            </a:extLst>
          </p:cNvPr>
          <p:cNvSpPr txBox="1">
            <a:spLocks/>
          </p:cNvSpPr>
          <p:nvPr/>
        </p:nvSpPr>
        <p:spPr>
          <a:xfrm>
            <a:off x="334207" y="38310"/>
            <a:ext cx="8640043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Low temperature irradiation creep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3D2C662-8E8F-C95E-F215-9B07B330E010}"/>
              </a:ext>
            </a:extLst>
          </p:cNvPr>
          <p:cNvCxnSpPr>
            <a:cxnSpLocks/>
          </p:cNvCxnSpPr>
          <p:nvPr/>
        </p:nvCxnSpPr>
        <p:spPr>
          <a:xfrm>
            <a:off x="4523319" y="3730540"/>
            <a:ext cx="2434485" cy="18094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F112DC6-ED92-879F-28D5-6B3E0661217D}"/>
              </a:ext>
            </a:extLst>
          </p:cNvPr>
          <p:cNvCxnSpPr>
            <a:cxnSpLocks/>
          </p:cNvCxnSpPr>
          <p:nvPr/>
        </p:nvCxnSpPr>
        <p:spPr>
          <a:xfrm>
            <a:off x="4523318" y="3945414"/>
            <a:ext cx="2434485" cy="18094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D9E5FA3-503D-B532-48D1-2269588B4E43}"/>
              </a:ext>
            </a:extLst>
          </p:cNvPr>
          <p:cNvCxnSpPr>
            <a:cxnSpLocks/>
          </p:cNvCxnSpPr>
          <p:nvPr/>
        </p:nvCxnSpPr>
        <p:spPr>
          <a:xfrm>
            <a:off x="4523317" y="4532213"/>
            <a:ext cx="2434485" cy="180945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CC0B6EC-98EF-10D0-0A86-C359AA92829E}"/>
              </a:ext>
            </a:extLst>
          </p:cNvPr>
          <p:cNvSpPr txBox="1"/>
          <p:nvPr/>
        </p:nvSpPr>
        <p:spPr>
          <a:xfrm>
            <a:off x="5165477" y="2992013"/>
            <a:ext cx="2269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 happens at lower temperature?</a:t>
            </a:r>
            <a:endParaRPr lang="en-GB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Can 1">
            <a:extLst>
              <a:ext uri="{FF2B5EF4-FFF2-40B4-BE49-F238E27FC236}">
                <a16:creationId xmlns:a16="http://schemas.microsoft.com/office/drawing/2014/main" id="{33B42B57-522F-2466-2D82-8E3E78F1D821}"/>
              </a:ext>
            </a:extLst>
          </p:cNvPr>
          <p:cNvSpPr/>
          <p:nvPr/>
        </p:nvSpPr>
        <p:spPr>
          <a:xfrm>
            <a:off x="8097237" y="2377337"/>
            <a:ext cx="1578177" cy="2785241"/>
          </a:xfrm>
          <a:prstGeom prst="can">
            <a:avLst>
              <a:gd name="adj" fmla="val 38986"/>
            </a:avLst>
          </a:prstGeom>
          <a:gradFill>
            <a:gsLst>
              <a:gs pos="1000">
                <a:schemeClr val="accent1">
                  <a:lumMod val="5000"/>
                  <a:lumOff val="95000"/>
                </a:schemeClr>
              </a:gs>
              <a:gs pos="27000">
                <a:schemeClr val="accent1">
                  <a:lumMod val="45000"/>
                  <a:lumOff val="55000"/>
                </a:schemeClr>
              </a:gs>
              <a:gs pos="13000">
                <a:schemeClr val="accent1">
                  <a:lumMod val="51000"/>
                  <a:lumOff val="49000"/>
                </a:schemeClr>
              </a:gs>
              <a:gs pos="100000">
                <a:schemeClr val="accent5"/>
              </a:gs>
              <a:gs pos="91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7C2994F-2CC9-7CCB-407F-866371D67A00}"/>
              </a:ext>
            </a:extLst>
          </p:cNvPr>
          <p:cNvSpPr/>
          <p:nvPr/>
        </p:nvSpPr>
        <p:spPr>
          <a:xfrm>
            <a:off x="8224989" y="2440397"/>
            <a:ext cx="1322672" cy="451948"/>
          </a:xfrm>
          <a:prstGeom prst="ellipse">
            <a:avLst/>
          </a:prstGeom>
          <a:solidFill>
            <a:srgbClr val="FF0000">
              <a:alpha val="3993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0E8FD72-4F05-3AB4-C840-A70D802591F1}"/>
              </a:ext>
            </a:extLst>
          </p:cNvPr>
          <p:cNvCxnSpPr>
            <a:cxnSpLocks/>
          </p:cNvCxnSpPr>
          <p:nvPr/>
        </p:nvCxnSpPr>
        <p:spPr>
          <a:xfrm flipH="1">
            <a:off x="7258587" y="3689391"/>
            <a:ext cx="734782" cy="0"/>
          </a:xfrm>
          <a:prstGeom prst="straightConnector1">
            <a:avLst/>
          </a:prstGeom>
          <a:ln w="127000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n 9">
            <a:extLst>
              <a:ext uri="{FF2B5EF4-FFF2-40B4-BE49-F238E27FC236}">
                <a16:creationId xmlns:a16="http://schemas.microsoft.com/office/drawing/2014/main" id="{F4A0C208-0BD1-EE49-1791-850CB39D97E4}"/>
              </a:ext>
            </a:extLst>
          </p:cNvPr>
          <p:cNvSpPr/>
          <p:nvPr/>
        </p:nvSpPr>
        <p:spPr>
          <a:xfrm>
            <a:off x="7993369" y="2198177"/>
            <a:ext cx="1781210" cy="3143562"/>
          </a:xfrm>
          <a:prstGeom prst="can">
            <a:avLst>
              <a:gd name="adj" fmla="val 38986"/>
            </a:avLst>
          </a:prstGeom>
          <a:noFill/>
          <a:ln w="254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F5EEF7-7D3A-19CD-F434-D02C5AB16CE1}"/>
              </a:ext>
            </a:extLst>
          </p:cNvPr>
          <p:cNvCxnSpPr>
            <a:cxnSpLocks/>
          </p:cNvCxnSpPr>
          <p:nvPr/>
        </p:nvCxnSpPr>
        <p:spPr>
          <a:xfrm>
            <a:off x="9774579" y="3689391"/>
            <a:ext cx="734782" cy="0"/>
          </a:xfrm>
          <a:prstGeom prst="straightConnector1">
            <a:avLst/>
          </a:prstGeom>
          <a:ln w="127000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5A1774F-38D2-4438-DD2D-25874315A05D}"/>
              </a:ext>
            </a:extLst>
          </p:cNvPr>
          <p:cNvCxnSpPr>
            <a:cxnSpLocks/>
          </p:cNvCxnSpPr>
          <p:nvPr/>
        </p:nvCxnSpPr>
        <p:spPr>
          <a:xfrm>
            <a:off x="9390265" y="3825023"/>
            <a:ext cx="583096" cy="384312"/>
          </a:xfrm>
          <a:prstGeom prst="straightConnector1">
            <a:avLst/>
          </a:prstGeom>
          <a:ln w="127000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EABB9A-EF5E-BDB2-7A93-036E640F4CD4}"/>
              </a:ext>
            </a:extLst>
          </p:cNvPr>
          <p:cNvCxnSpPr>
            <a:cxnSpLocks/>
          </p:cNvCxnSpPr>
          <p:nvPr/>
        </p:nvCxnSpPr>
        <p:spPr>
          <a:xfrm>
            <a:off x="8952334" y="3876822"/>
            <a:ext cx="0" cy="583350"/>
          </a:xfrm>
          <a:prstGeom prst="straightConnector1">
            <a:avLst/>
          </a:prstGeom>
          <a:ln w="127000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7FA01E-7949-BACE-AC27-79CBDDE7952A}"/>
              </a:ext>
            </a:extLst>
          </p:cNvPr>
          <p:cNvCxnSpPr>
            <a:cxnSpLocks/>
          </p:cNvCxnSpPr>
          <p:nvPr/>
        </p:nvCxnSpPr>
        <p:spPr>
          <a:xfrm flipH="1">
            <a:off x="7869107" y="3825023"/>
            <a:ext cx="583096" cy="384312"/>
          </a:xfrm>
          <a:prstGeom prst="straightConnector1">
            <a:avLst/>
          </a:prstGeom>
          <a:ln w="127000">
            <a:solidFill>
              <a:srgbClr val="FF0000">
                <a:alpha val="40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34798E2-F6A5-EE12-BC4E-A2B2D2F3772E}"/>
              </a:ext>
            </a:extLst>
          </p:cNvPr>
          <p:cNvSpPr txBox="1"/>
          <p:nvPr/>
        </p:nvSpPr>
        <p:spPr>
          <a:xfrm>
            <a:off x="6511684" y="5556625"/>
            <a:ext cx="48538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Creep in a He-pressurised tube in a test reactor is </a:t>
            </a:r>
          </a:p>
          <a:p>
            <a:pPr algn="ctr"/>
            <a:r>
              <a:rPr lang="en-GB" dirty="0"/>
              <a:t>measured by the change in circumference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EFD5DA-DF25-2C5D-E092-DB0E359A81AA}"/>
                  </a:ext>
                </a:extLst>
              </p:cNvPr>
              <p:cNvSpPr txBox="1"/>
              <p:nvPr/>
            </p:nvSpPr>
            <p:spPr>
              <a:xfrm>
                <a:off x="10264375" y="3651153"/>
                <a:ext cx="75443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6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2600" b="0" i="0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</m:oMath>
                  </m:oMathPara>
                </a14:m>
                <a:endParaRPr lang="en-GB" sz="2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CEFD5DA-DF25-2C5D-E092-DB0E359A8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4375" y="3651153"/>
                <a:ext cx="754437" cy="492443"/>
              </a:xfrm>
              <a:prstGeom prst="rect">
                <a:avLst/>
              </a:prstGeom>
              <a:blipFill>
                <a:blip r:embed="rId4"/>
                <a:stretch>
                  <a:fillRect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83927A-FDC4-B859-5D35-4FF4B5B4E579}"/>
                  </a:ext>
                </a:extLst>
              </p:cNvPr>
              <p:cNvSpPr txBox="1"/>
              <p:nvPr/>
            </p:nvSpPr>
            <p:spPr>
              <a:xfrm>
                <a:off x="9740735" y="4143596"/>
                <a:ext cx="424475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2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183927A-FDC4-B859-5D35-4FF4B5B4E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0735" y="4143596"/>
                <a:ext cx="424475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3A277D-2762-4EC2-4C06-5FD5AC4349EE}"/>
                  </a:ext>
                </a:extLst>
              </p:cNvPr>
              <p:cNvSpPr txBox="1"/>
              <p:nvPr/>
            </p:nvSpPr>
            <p:spPr>
              <a:xfrm>
                <a:off x="9747979" y="4462169"/>
                <a:ext cx="500457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600" b="0" i="1" dirty="0" smtClean="0">
                          <a:solidFill>
                            <a:srgbClr val="1400FF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GB" sz="2600" b="0" i="1" dirty="0" smtClean="0">
                          <a:solidFill>
                            <a:srgbClr val="1400FF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GB" sz="2600" dirty="0">
                  <a:solidFill>
                    <a:srgbClr val="1400FF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A3A277D-2762-4EC2-4C06-5FD5AC434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7979" y="4462169"/>
                <a:ext cx="500457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Freeform 22">
            <a:extLst>
              <a:ext uri="{FF2B5EF4-FFF2-40B4-BE49-F238E27FC236}">
                <a16:creationId xmlns:a16="http://schemas.microsoft.com/office/drawing/2014/main" id="{58C9A024-329C-68F2-8FB2-5439C9465E52}"/>
              </a:ext>
            </a:extLst>
          </p:cNvPr>
          <p:cNvSpPr/>
          <p:nvPr/>
        </p:nvSpPr>
        <p:spPr>
          <a:xfrm>
            <a:off x="7997031" y="4650970"/>
            <a:ext cx="1780355" cy="320400"/>
          </a:xfrm>
          <a:custGeom>
            <a:avLst/>
            <a:gdLst>
              <a:gd name="connsiteX0" fmla="*/ 0 w 1780355"/>
              <a:gd name="connsiteY0" fmla="*/ 0 h 6056"/>
              <a:gd name="connsiteX1" fmla="*/ 1780355 w 1780355"/>
              <a:gd name="connsiteY1" fmla="*/ 6056 h 6056"/>
              <a:gd name="connsiteX0" fmla="*/ 0 w 10000"/>
              <a:gd name="connsiteY0" fmla="*/ 0 h 397763"/>
              <a:gd name="connsiteX1" fmla="*/ 10000 w 10000"/>
              <a:gd name="connsiteY1" fmla="*/ 10000 h 397763"/>
              <a:gd name="connsiteX0" fmla="*/ 0 w 10000"/>
              <a:gd name="connsiteY0" fmla="*/ 0 h 532596"/>
              <a:gd name="connsiteX1" fmla="*/ 10000 w 10000"/>
              <a:gd name="connsiteY1" fmla="*/ 10000 h 532596"/>
              <a:gd name="connsiteX0" fmla="*/ 0 w 10000"/>
              <a:gd name="connsiteY0" fmla="*/ 0 h 515930"/>
              <a:gd name="connsiteX1" fmla="*/ 10000 w 10000"/>
              <a:gd name="connsiteY1" fmla="*/ 10000 h 515930"/>
              <a:gd name="connsiteX0" fmla="*/ 0 w 10000"/>
              <a:gd name="connsiteY0" fmla="*/ 0 h 542315"/>
              <a:gd name="connsiteX1" fmla="*/ 10000 w 10000"/>
              <a:gd name="connsiteY1" fmla="*/ 10000 h 542315"/>
              <a:gd name="connsiteX0" fmla="*/ 0 w 10000"/>
              <a:gd name="connsiteY0" fmla="*/ 0 h 526116"/>
              <a:gd name="connsiteX1" fmla="*/ 10000 w 10000"/>
              <a:gd name="connsiteY1" fmla="*/ 10000 h 526116"/>
              <a:gd name="connsiteX0" fmla="*/ 0 w 10000"/>
              <a:gd name="connsiteY0" fmla="*/ 0 h 550431"/>
              <a:gd name="connsiteX1" fmla="*/ 10000 w 10000"/>
              <a:gd name="connsiteY1" fmla="*/ 10000 h 550431"/>
              <a:gd name="connsiteX0" fmla="*/ 0 w 10000"/>
              <a:gd name="connsiteY0" fmla="*/ 0 h 515339"/>
              <a:gd name="connsiteX1" fmla="*/ 10000 w 10000"/>
              <a:gd name="connsiteY1" fmla="*/ 10000 h 515339"/>
              <a:gd name="connsiteX0" fmla="*/ 0 w 10000"/>
              <a:gd name="connsiteY0" fmla="*/ 0 h 533754"/>
              <a:gd name="connsiteX1" fmla="*/ 10000 w 10000"/>
              <a:gd name="connsiteY1" fmla="*/ 10000 h 533754"/>
              <a:gd name="connsiteX0" fmla="*/ 0 w 10000"/>
              <a:gd name="connsiteY0" fmla="*/ 0 h 529978"/>
              <a:gd name="connsiteX1" fmla="*/ 10000 w 10000"/>
              <a:gd name="connsiteY1" fmla="*/ 10000 h 52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29978">
                <a:moveTo>
                  <a:pt x="0" y="0"/>
                </a:moveTo>
                <a:cubicBezTo>
                  <a:pt x="612" y="703290"/>
                  <a:pt x="9116" y="706622"/>
                  <a:pt x="10000" y="10000"/>
                </a:cubicBezTo>
              </a:path>
            </a:pathLst>
          </a:custGeom>
          <a:noFill/>
          <a:ln w="38100" cap="rnd">
            <a:solidFill>
              <a:srgbClr val="1400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978918BE-2F9C-5F77-0F9E-FC23C2DD0852}"/>
              </a:ext>
            </a:extLst>
          </p:cNvPr>
          <p:cNvSpPr/>
          <p:nvPr/>
        </p:nvSpPr>
        <p:spPr>
          <a:xfrm>
            <a:off x="8100900" y="4419500"/>
            <a:ext cx="1566030" cy="282317"/>
          </a:xfrm>
          <a:custGeom>
            <a:avLst/>
            <a:gdLst>
              <a:gd name="connsiteX0" fmla="*/ 0 w 1780355"/>
              <a:gd name="connsiteY0" fmla="*/ 0 h 6056"/>
              <a:gd name="connsiteX1" fmla="*/ 1780355 w 1780355"/>
              <a:gd name="connsiteY1" fmla="*/ 6056 h 6056"/>
              <a:gd name="connsiteX0" fmla="*/ 0 w 10000"/>
              <a:gd name="connsiteY0" fmla="*/ 0 h 397763"/>
              <a:gd name="connsiteX1" fmla="*/ 10000 w 10000"/>
              <a:gd name="connsiteY1" fmla="*/ 10000 h 397763"/>
              <a:gd name="connsiteX0" fmla="*/ 0 w 10000"/>
              <a:gd name="connsiteY0" fmla="*/ 0 h 532596"/>
              <a:gd name="connsiteX1" fmla="*/ 10000 w 10000"/>
              <a:gd name="connsiteY1" fmla="*/ 10000 h 532596"/>
              <a:gd name="connsiteX0" fmla="*/ 0 w 10000"/>
              <a:gd name="connsiteY0" fmla="*/ 0 h 515930"/>
              <a:gd name="connsiteX1" fmla="*/ 10000 w 10000"/>
              <a:gd name="connsiteY1" fmla="*/ 10000 h 515930"/>
              <a:gd name="connsiteX0" fmla="*/ 0 w 10000"/>
              <a:gd name="connsiteY0" fmla="*/ 0 h 542315"/>
              <a:gd name="connsiteX1" fmla="*/ 10000 w 10000"/>
              <a:gd name="connsiteY1" fmla="*/ 10000 h 542315"/>
              <a:gd name="connsiteX0" fmla="*/ 0 w 10000"/>
              <a:gd name="connsiteY0" fmla="*/ 0 h 526116"/>
              <a:gd name="connsiteX1" fmla="*/ 10000 w 10000"/>
              <a:gd name="connsiteY1" fmla="*/ 10000 h 526116"/>
              <a:gd name="connsiteX0" fmla="*/ 0 w 10000"/>
              <a:gd name="connsiteY0" fmla="*/ 0 h 550431"/>
              <a:gd name="connsiteX1" fmla="*/ 10000 w 10000"/>
              <a:gd name="connsiteY1" fmla="*/ 10000 h 550431"/>
              <a:gd name="connsiteX0" fmla="*/ 0 w 10000"/>
              <a:gd name="connsiteY0" fmla="*/ 0 h 515339"/>
              <a:gd name="connsiteX1" fmla="*/ 10000 w 10000"/>
              <a:gd name="connsiteY1" fmla="*/ 10000 h 515339"/>
              <a:gd name="connsiteX0" fmla="*/ 0 w 10000"/>
              <a:gd name="connsiteY0" fmla="*/ 0 h 533754"/>
              <a:gd name="connsiteX1" fmla="*/ 10000 w 10000"/>
              <a:gd name="connsiteY1" fmla="*/ 10000 h 533754"/>
              <a:gd name="connsiteX0" fmla="*/ 0 w 10000"/>
              <a:gd name="connsiteY0" fmla="*/ 0 h 529978"/>
              <a:gd name="connsiteX1" fmla="*/ 10000 w 10000"/>
              <a:gd name="connsiteY1" fmla="*/ 10000 h 529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00" h="529978">
                <a:moveTo>
                  <a:pt x="0" y="0"/>
                </a:moveTo>
                <a:cubicBezTo>
                  <a:pt x="612" y="703290"/>
                  <a:pt x="9116" y="706622"/>
                  <a:pt x="10000" y="10000"/>
                </a:cubicBezTo>
              </a:path>
            </a:pathLst>
          </a:custGeom>
          <a:noFill/>
          <a:ln w="38100" cap="rnd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8C59F9-8180-1BAD-AF3E-5338BD83517D}"/>
              </a:ext>
            </a:extLst>
          </p:cNvPr>
          <p:cNvSpPr txBox="1"/>
          <p:nvPr/>
        </p:nvSpPr>
        <p:spPr>
          <a:xfrm>
            <a:off x="8009699" y="2426946"/>
            <a:ext cx="17812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press. gas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77B11A-2066-EF0A-AFD4-FEB847BE65E5}"/>
              </a:ext>
            </a:extLst>
          </p:cNvPr>
          <p:cNvSpPr txBox="1"/>
          <p:nvPr/>
        </p:nvSpPr>
        <p:spPr>
          <a:xfrm>
            <a:off x="8125039" y="3133688"/>
            <a:ext cx="15428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000" dirty="0"/>
              <a:t>metal tube</a:t>
            </a:r>
          </a:p>
        </p:txBody>
      </p:sp>
    </p:spTree>
    <p:extLst>
      <p:ext uri="{BB962C8B-B14F-4D97-AF65-F5344CB8AC3E}">
        <p14:creationId xmlns:p14="http://schemas.microsoft.com/office/powerpoint/2010/main" val="20910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stress&#10;&#10;Description automatically generated">
            <a:extLst>
              <a:ext uri="{FF2B5EF4-FFF2-40B4-BE49-F238E27FC236}">
                <a16:creationId xmlns:a16="http://schemas.microsoft.com/office/drawing/2014/main" id="{31172A6B-55FF-196E-8DB0-65ADAB643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870" y="3680912"/>
            <a:ext cx="4048832" cy="2804876"/>
          </a:xfrm>
          <a:prstGeom prst="rect">
            <a:avLst/>
          </a:prstGeom>
        </p:spPr>
      </p:pic>
      <p:pic>
        <p:nvPicPr>
          <p:cNvPr id="4" name="Picture 3" descr="A close-up of a document&#10;&#10;Description automatically generated">
            <a:extLst>
              <a:ext uri="{FF2B5EF4-FFF2-40B4-BE49-F238E27FC236}">
                <a16:creationId xmlns:a16="http://schemas.microsoft.com/office/drawing/2014/main" id="{4F652BAE-F715-02A6-EEBA-5ED5D8F0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397" y="250718"/>
            <a:ext cx="7025383" cy="2804877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3297FEF-87BE-5CFB-95A5-C5F303586DB7}"/>
              </a:ext>
            </a:extLst>
          </p:cNvPr>
          <p:cNvSpPr/>
          <p:nvPr/>
        </p:nvSpPr>
        <p:spPr>
          <a:xfrm>
            <a:off x="203133" y="236863"/>
            <a:ext cx="7153647" cy="2938687"/>
          </a:xfrm>
          <a:prstGeom prst="roundRect">
            <a:avLst>
              <a:gd name="adj" fmla="val 2890"/>
            </a:avLst>
          </a:prstGeom>
          <a:gradFill>
            <a:gsLst>
              <a:gs pos="5000">
                <a:schemeClr val="tx1">
                  <a:lumMod val="50000"/>
                  <a:lumOff val="50000"/>
                  <a:alpha val="10000"/>
                </a:schemeClr>
              </a:gs>
              <a:gs pos="0">
                <a:schemeClr val="tx1">
                  <a:lumMod val="50000"/>
                  <a:lumOff val="50000"/>
                  <a:alpha val="3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DFF557-9B13-289A-D921-A89EBDC2D6A4}"/>
              </a:ext>
            </a:extLst>
          </p:cNvPr>
          <p:cNvSpPr txBox="1"/>
          <p:nvPr/>
        </p:nvSpPr>
        <p:spPr>
          <a:xfrm>
            <a:off x="4793673" y="72736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Picture 17" descr="A diagram of stress and stress&#10;&#10;Description automatically generated with medium confidence">
            <a:extLst>
              <a:ext uri="{FF2B5EF4-FFF2-40B4-BE49-F238E27FC236}">
                <a16:creationId xmlns:a16="http://schemas.microsoft.com/office/drawing/2014/main" id="{A6FB8548-D4D2-C48B-9736-D39541CC9F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80" r="46756"/>
          <a:stretch/>
        </p:blipFill>
        <p:spPr>
          <a:xfrm>
            <a:off x="4664467" y="3680912"/>
            <a:ext cx="2397479" cy="2828983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B18B9A9-1063-867A-08D7-A724DA499B73}"/>
              </a:ext>
            </a:extLst>
          </p:cNvPr>
          <p:cNvCxnSpPr>
            <a:cxnSpLocks/>
          </p:cNvCxnSpPr>
          <p:nvPr/>
        </p:nvCxnSpPr>
        <p:spPr>
          <a:xfrm>
            <a:off x="7354427" y="374072"/>
            <a:ext cx="0" cy="6061054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600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616FECC-96AF-BCE0-182F-1B935A337A1C}"/>
              </a:ext>
            </a:extLst>
          </p:cNvPr>
          <p:cNvCxnSpPr>
            <a:cxnSpLocks/>
          </p:cNvCxnSpPr>
          <p:nvPr/>
        </p:nvCxnSpPr>
        <p:spPr>
          <a:xfrm>
            <a:off x="203133" y="346567"/>
            <a:ext cx="0" cy="6061054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80000"/>
                  </a:schemeClr>
                </a:gs>
                <a:gs pos="4600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19B6ECB8-9543-9FAA-314C-36ACDF5C2B32}"/>
              </a:ext>
            </a:extLst>
          </p:cNvPr>
          <p:cNvSpPr txBox="1">
            <a:spLocks/>
          </p:cNvSpPr>
          <p:nvPr/>
        </p:nvSpPr>
        <p:spPr>
          <a:xfrm>
            <a:off x="200784" y="3273158"/>
            <a:ext cx="7142940" cy="310146"/>
          </a:xfrm>
          <a:prstGeom prst="rect">
            <a:avLst/>
          </a:prstGeom>
          <a:solidFill>
            <a:srgbClr val="BEF1FF">
              <a:alpha val="32000"/>
            </a:srgbClr>
          </a:solidFill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Arial" panose="020B0604020202020204" pitchFamily="34" charset="0"/>
              <a:buNone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Irradiation creep at 8 dpa in pressurised steel tubes, 60-125 </a:t>
            </a:r>
            <a:r>
              <a:rPr lang="en-GB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appm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 He</a:t>
            </a:r>
          </a:p>
        </p:txBody>
      </p:sp>
      <p:pic>
        <p:nvPicPr>
          <p:cNvPr id="21" name="Picture 20" descr="A graph of a graph showing different types of material&#10;&#10;Description automatically generated with medium confidence">
            <a:extLst>
              <a:ext uri="{FF2B5EF4-FFF2-40B4-BE49-F238E27FC236}">
                <a16:creationId xmlns:a16="http://schemas.microsoft.com/office/drawing/2014/main" id="{3921879D-6211-B3D1-561A-F2DDC0C092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863" y="3004521"/>
            <a:ext cx="4539269" cy="345644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D33B0A4-1568-F980-399B-D145DAC496C3}"/>
              </a:ext>
            </a:extLst>
          </p:cNvPr>
          <p:cNvSpPr txBox="1"/>
          <p:nvPr/>
        </p:nvSpPr>
        <p:spPr>
          <a:xfrm>
            <a:off x="7687653" y="2127089"/>
            <a:ext cx="4273504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Griffiths (2019) Structural Alloys for Nuclear Energy Applications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FC3C5B-A25F-FE6C-BC0A-FA0438CF1E33}"/>
              </a:ext>
            </a:extLst>
          </p:cNvPr>
          <p:cNvGrpSpPr/>
          <p:nvPr/>
        </p:nvGrpSpPr>
        <p:grpSpPr>
          <a:xfrm>
            <a:off x="10426710" y="3653594"/>
            <a:ext cx="1308228" cy="786569"/>
            <a:chOff x="10433885" y="3286667"/>
            <a:chExt cx="1308228" cy="7865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6197052-C1F1-7FDA-09C7-CB5A501A36A2}"/>
                </a:ext>
              </a:extLst>
            </p:cNvPr>
            <p:cNvGrpSpPr/>
            <p:nvPr/>
          </p:nvGrpSpPr>
          <p:grpSpPr>
            <a:xfrm>
              <a:off x="10433885" y="3286667"/>
              <a:ext cx="1308228" cy="786569"/>
              <a:chOff x="10433885" y="3286667"/>
              <a:chExt cx="1308228" cy="786569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589FC17-F8BC-2540-DB4E-735DC0240C4F}"/>
                  </a:ext>
                </a:extLst>
              </p:cNvPr>
              <p:cNvSpPr/>
              <p:nvPr/>
            </p:nvSpPr>
            <p:spPr>
              <a:xfrm>
                <a:off x="10433885" y="3286667"/>
                <a:ext cx="1308228" cy="7865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B094BF31-5389-B17B-9B08-95D3F6A2CE2F}"/>
                  </a:ext>
                </a:extLst>
              </p:cNvPr>
              <p:cNvSpPr txBox="1"/>
              <p:nvPr/>
            </p:nvSpPr>
            <p:spPr>
              <a:xfrm>
                <a:off x="10880402" y="3345870"/>
                <a:ext cx="797013" cy="64633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r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6</a:t>
                </a:r>
                <a:r>
                  <a:rPr lang="en-GB" dirty="0">
                    <a:latin typeface="Calibri" panose="020F0502020204030204" pitchFamily="34" charset="0"/>
                    <a:cs typeface="Calibri" panose="020F0502020204030204" pitchFamily="34" charset="0"/>
                  </a:rPr>
                  <a:t>0</a:t>
                </a:r>
                <a:r>
                  <a:rPr lang="en-GB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℃</a:t>
                </a:r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r"/>
                <a:r>
                  <a:rPr lang="el-GR" dirty="0">
                    <a:latin typeface="Calibri" panose="020F0502020204030204" pitchFamily="34" charset="0"/>
                    <a:cs typeface="Calibri" panose="020F0502020204030204" pitchFamily="34" charset="0"/>
                  </a:rPr>
                  <a:t>30</a:t>
                </a:r>
                <a:r>
                  <a:rPr lang="en-GB" b="0" dirty="0">
                    <a:latin typeface="Calibri" panose="020F0502020204030204" pitchFamily="34" charset="0"/>
                    <a:cs typeface="Calibri" panose="020F0502020204030204" pitchFamily="34" charset="0"/>
                  </a:rPr>
                  <a:t>0 ℃</a:t>
                </a:r>
              </a:p>
            </p:txBody>
          </p:sp>
        </p:grpSp>
        <p:sp>
          <p:nvSpPr>
            <p:cNvPr id="27" name="Diamond 26">
              <a:extLst>
                <a:ext uri="{FF2B5EF4-FFF2-40B4-BE49-F238E27FC236}">
                  <a16:creationId xmlns:a16="http://schemas.microsoft.com/office/drawing/2014/main" id="{DBD408DA-32EC-DEE5-BE00-D5DB64364BB4}"/>
                </a:ext>
              </a:extLst>
            </p:cNvPr>
            <p:cNvSpPr/>
            <p:nvPr/>
          </p:nvSpPr>
          <p:spPr>
            <a:xfrm>
              <a:off x="10560676" y="3733794"/>
              <a:ext cx="172197" cy="172197"/>
            </a:xfrm>
            <a:prstGeom prst="diamond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A8B751D9-A4E9-1338-BB68-1BA5AEAE9825}"/>
                </a:ext>
              </a:extLst>
            </p:cNvPr>
            <p:cNvSpPr/>
            <p:nvPr/>
          </p:nvSpPr>
          <p:spPr>
            <a:xfrm>
              <a:off x="10550827" y="3446246"/>
              <a:ext cx="191895" cy="165426"/>
            </a:xfrm>
            <a:prstGeom prst="triangle">
              <a:avLst/>
            </a:prstGeom>
            <a:solidFill>
              <a:srgbClr val="05B0F0"/>
            </a:solidFill>
            <a:ln w="1905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31" name="Picture 30" descr="A close-up of a white cover&#10;&#10;Description automatically generated">
            <a:extLst>
              <a:ext uri="{FF2B5EF4-FFF2-40B4-BE49-F238E27FC236}">
                <a16:creationId xmlns:a16="http://schemas.microsoft.com/office/drawing/2014/main" id="{1F5CAEC7-9B54-B49C-1592-17AE0D44C3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125" y="465529"/>
            <a:ext cx="4654938" cy="1666158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8799F843-6F01-857D-925E-82E388C04238}"/>
              </a:ext>
            </a:extLst>
          </p:cNvPr>
          <p:cNvSpPr/>
          <p:nvPr/>
        </p:nvSpPr>
        <p:spPr>
          <a:xfrm>
            <a:off x="7457333" y="236863"/>
            <a:ext cx="4654939" cy="3273163"/>
          </a:xfrm>
          <a:prstGeom prst="roundRect">
            <a:avLst>
              <a:gd name="adj" fmla="val 2577"/>
            </a:avLst>
          </a:prstGeom>
          <a:gradFill>
            <a:gsLst>
              <a:gs pos="5000">
                <a:schemeClr val="tx1">
                  <a:lumMod val="50000"/>
                  <a:lumOff val="50000"/>
                  <a:alpha val="10000"/>
                </a:schemeClr>
              </a:gs>
              <a:gs pos="0">
                <a:schemeClr val="tx1">
                  <a:lumMod val="50000"/>
                  <a:lumOff val="50000"/>
                  <a:alpha val="30000"/>
                </a:schemeClr>
              </a:gs>
              <a:gs pos="100000">
                <a:schemeClr val="tx1">
                  <a:lumMod val="50000"/>
                  <a:lumOff val="50000"/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6010868-9C3F-E6C3-50E6-15238BD57792}"/>
              </a:ext>
            </a:extLst>
          </p:cNvPr>
          <p:cNvCxnSpPr>
            <a:cxnSpLocks/>
          </p:cNvCxnSpPr>
          <p:nvPr/>
        </p:nvCxnSpPr>
        <p:spPr>
          <a:xfrm>
            <a:off x="12109935" y="315343"/>
            <a:ext cx="0" cy="6061054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600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40399A4-CCEE-92B9-2203-59067579528F}"/>
              </a:ext>
            </a:extLst>
          </p:cNvPr>
          <p:cNvCxnSpPr>
            <a:cxnSpLocks/>
          </p:cNvCxnSpPr>
          <p:nvPr/>
        </p:nvCxnSpPr>
        <p:spPr>
          <a:xfrm>
            <a:off x="7460749" y="398473"/>
            <a:ext cx="0" cy="6061054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45000">
                  <a:schemeClr val="bg1">
                    <a:lumMod val="5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9DE3649C-DAAA-CBCB-859F-C60E40C2B4DC}"/>
              </a:ext>
            </a:extLst>
          </p:cNvPr>
          <p:cNvSpPr txBox="1">
            <a:spLocks/>
          </p:cNvSpPr>
          <p:nvPr/>
        </p:nvSpPr>
        <p:spPr>
          <a:xfrm>
            <a:off x="7457333" y="2706949"/>
            <a:ext cx="4650265" cy="297572"/>
          </a:xfrm>
          <a:prstGeom prst="rect">
            <a:avLst/>
          </a:prstGeom>
          <a:solidFill>
            <a:srgbClr val="BEF1FF">
              <a:alpha val="32298"/>
            </a:srgbClr>
          </a:solidFill>
        </p:spPr>
        <p:txBody>
          <a:bodyPr vert="horz" lIns="0" tIns="0" rIns="0" bIns="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ctr">
              <a:buFont typeface="Arial" panose="020B0604020202020204" pitchFamily="34" charset="0"/>
              <a:buNone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Stress relaxation for Inconel-750X bent beams in NRU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0A915E9-F9E2-361D-6B91-1F65C1217D20}"/>
              </a:ext>
            </a:extLst>
          </p:cNvPr>
          <p:cNvSpPr/>
          <p:nvPr/>
        </p:nvSpPr>
        <p:spPr>
          <a:xfrm>
            <a:off x="2987358" y="4658174"/>
            <a:ext cx="62237" cy="622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1F463AD-B12B-81F3-F371-FBB0A65AD940}"/>
              </a:ext>
            </a:extLst>
          </p:cNvPr>
          <p:cNvSpPr/>
          <p:nvPr/>
        </p:nvSpPr>
        <p:spPr>
          <a:xfrm flipV="1">
            <a:off x="1415131" y="4114192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78234C-3AB4-DAE0-847D-B7ADC6AB7740}"/>
              </a:ext>
            </a:extLst>
          </p:cNvPr>
          <p:cNvSpPr/>
          <p:nvPr/>
        </p:nvSpPr>
        <p:spPr>
          <a:xfrm flipV="1">
            <a:off x="1155790" y="3906265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786E83F-8F8A-BC81-8339-D135824E19A1}"/>
              </a:ext>
            </a:extLst>
          </p:cNvPr>
          <p:cNvSpPr/>
          <p:nvPr/>
        </p:nvSpPr>
        <p:spPr>
          <a:xfrm flipV="1">
            <a:off x="955131" y="4058881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1EFE579-6F6E-26EF-37F1-42002D610FCD}"/>
              </a:ext>
            </a:extLst>
          </p:cNvPr>
          <p:cNvSpPr/>
          <p:nvPr/>
        </p:nvSpPr>
        <p:spPr>
          <a:xfrm flipV="1">
            <a:off x="1001117" y="4476151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B5E25A-BD8A-7B64-438F-B1B38B78B105}"/>
              </a:ext>
            </a:extLst>
          </p:cNvPr>
          <p:cNvSpPr/>
          <p:nvPr/>
        </p:nvSpPr>
        <p:spPr>
          <a:xfrm flipV="1">
            <a:off x="2352865" y="5106937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658CF10-B510-D945-CEE1-8E98439E4EFE}"/>
              </a:ext>
            </a:extLst>
          </p:cNvPr>
          <p:cNvSpPr/>
          <p:nvPr/>
        </p:nvSpPr>
        <p:spPr>
          <a:xfrm flipV="1">
            <a:off x="2365077" y="5450294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FBE1F08-1DEF-5997-17A6-BD13E73F7CF7}"/>
              </a:ext>
            </a:extLst>
          </p:cNvPr>
          <p:cNvSpPr/>
          <p:nvPr/>
        </p:nvSpPr>
        <p:spPr>
          <a:xfrm flipV="1">
            <a:off x="2934885" y="5502693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A9713DB-5A63-E29F-A952-AFDE03773379}"/>
              </a:ext>
            </a:extLst>
          </p:cNvPr>
          <p:cNvSpPr/>
          <p:nvPr/>
        </p:nvSpPr>
        <p:spPr>
          <a:xfrm flipV="1">
            <a:off x="2932533" y="5564930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56A01B0-09AF-9AB6-4D7B-9A55D038C246}"/>
              </a:ext>
            </a:extLst>
          </p:cNvPr>
          <p:cNvSpPr/>
          <p:nvPr/>
        </p:nvSpPr>
        <p:spPr>
          <a:xfrm>
            <a:off x="2355774" y="5880636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B1A9C1E-FF5C-BD99-28C2-ED8615F49FCE}"/>
              </a:ext>
            </a:extLst>
          </p:cNvPr>
          <p:cNvSpPr/>
          <p:nvPr/>
        </p:nvSpPr>
        <p:spPr>
          <a:xfrm flipV="1">
            <a:off x="3061419" y="5596048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F0F420E1-F8BC-2D7C-BE09-A956E7B7E19D}"/>
              </a:ext>
            </a:extLst>
          </p:cNvPr>
          <p:cNvSpPr/>
          <p:nvPr/>
        </p:nvSpPr>
        <p:spPr>
          <a:xfrm>
            <a:off x="1287977" y="5981880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559EEE3-A19D-94F4-F17B-25A428DFB015}"/>
              </a:ext>
            </a:extLst>
          </p:cNvPr>
          <p:cNvSpPr/>
          <p:nvPr/>
        </p:nvSpPr>
        <p:spPr>
          <a:xfrm>
            <a:off x="1651910" y="5981879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E44C4D9F-5301-B35A-E68B-52B645BBFC1F}"/>
              </a:ext>
            </a:extLst>
          </p:cNvPr>
          <p:cNvSpPr/>
          <p:nvPr/>
        </p:nvSpPr>
        <p:spPr>
          <a:xfrm>
            <a:off x="3085096" y="5885335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CB2076A-E350-2AE9-68CF-3D3014478DEF}"/>
              </a:ext>
            </a:extLst>
          </p:cNvPr>
          <p:cNvSpPr/>
          <p:nvPr/>
        </p:nvSpPr>
        <p:spPr>
          <a:xfrm>
            <a:off x="3817946" y="5855288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BE251351-FFCE-05DE-374D-DB824E2E48F0}"/>
              </a:ext>
            </a:extLst>
          </p:cNvPr>
          <p:cNvSpPr/>
          <p:nvPr/>
        </p:nvSpPr>
        <p:spPr>
          <a:xfrm>
            <a:off x="1408988" y="4573107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638F777-87B3-1AD4-2E93-1ED6B55BADE7}"/>
              </a:ext>
            </a:extLst>
          </p:cNvPr>
          <p:cNvSpPr/>
          <p:nvPr/>
        </p:nvSpPr>
        <p:spPr>
          <a:xfrm>
            <a:off x="1306083" y="4589708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C3CBFB0-8457-C4EC-A277-9BB3870452D3}"/>
              </a:ext>
            </a:extLst>
          </p:cNvPr>
          <p:cNvSpPr/>
          <p:nvPr/>
        </p:nvSpPr>
        <p:spPr>
          <a:xfrm>
            <a:off x="998771" y="4647710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AF3322B-B3B5-8540-EA76-D2FD797CD735}"/>
              </a:ext>
            </a:extLst>
          </p:cNvPr>
          <p:cNvSpPr/>
          <p:nvPr/>
        </p:nvSpPr>
        <p:spPr>
          <a:xfrm>
            <a:off x="1151928" y="4646821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F589D75-5565-8965-1352-F9BD876CB616}"/>
              </a:ext>
            </a:extLst>
          </p:cNvPr>
          <p:cNvSpPr/>
          <p:nvPr/>
        </p:nvSpPr>
        <p:spPr>
          <a:xfrm flipV="1">
            <a:off x="1646443" y="5940299"/>
            <a:ext cx="83163" cy="8316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8CD8AAF-1770-906D-F8B0-21BF1ECB3701}"/>
              </a:ext>
            </a:extLst>
          </p:cNvPr>
          <p:cNvSpPr/>
          <p:nvPr/>
        </p:nvSpPr>
        <p:spPr>
          <a:xfrm>
            <a:off x="5733268" y="4369261"/>
            <a:ext cx="80223" cy="802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B82337D-6DE9-BBEE-C267-E4A71E71328D}"/>
              </a:ext>
            </a:extLst>
          </p:cNvPr>
          <p:cNvSpPr/>
          <p:nvPr/>
        </p:nvSpPr>
        <p:spPr>
          <a:xfrm>
            <a:off x="5745044" y="4160267"/>
            <a:ext cx="80223" cy="802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301EC96-BC19-0765-76CB-43200A76FBB9}"/>
              </a:ext>
            </a:extLst>
          </p:cNvPr>
          <p:cNvSpPr/>
          <p:nvPr/>
        </p:nvSpPr>
        <p:spPr>
          <a:xfrm>
            <a:off x="5589753" y="5023929"/>
            <a:ext cx="80223" cy="802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C53E013-702A-6AD9-633B-9AB43C0FAF85}"/>
              </a:ext>
            </a:extLst>
          </p:cNvPr>
          <p:cNvSpPr/>
          <p:nvPr/>
        </p:nvSpPr>
        <p:spPr>
          <a:xfrm>
            <a:off x="5442137" y="5732138"/>
            <a:ext cx="80223" cy="802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7032AA-FEBA-D684-A304-0654E0681F02}"/>
              </a:ext>
            </a:extLst>
          </p:cNvPr>
          <p:cNvSpPr/>
          <p:nvPr/>
        </p:nvSpPr>
        <p:spPr>
          <a:xfrm>
            <a:off x="6145920" y="4211304"/>
            <a:ext cx="62237" cy="62237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49C154E-E694-AD43-0EE7-9F3AB40AB5F8}"/>
              </a:ext>
            </a:extLst>
          </p:cNvPr>
          <p:cNvGrpSpPr/>
          <p:nvPr/>
        </p:nvGrpSpPr>
        <p:grpSpPr>
          <a:xfrm>
            <a:off x="2859748" y="4266155"/>
            <a:ext cx="1187248" cy="970747"/>
            <a:chOff x="4346273" y="3931484"/>
            <a:chExt cx="1187248" cy="970747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48F3676-B83E-A63D-C1F3-7C10B003BD28}"/>
                </a:ext>
              </a:extLst>
            </p:cNvPr>
            <p:cNvSpPr/>
            <p:nvPr/>
          </p:nvSpPr>
          <p:spPr>
            <a:xfrm>
              <a:off x="5325397" y="4227641"/>
              <a:ext cx="62237" cy="62237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A394639-3098-12DA-D399-E85EC4FC0137}"/>
                </a:ext>
              </a:extLst>
            </p:cNvPr>
            <p:cNvSpPr/>
            <p:nvPr/>
          </p:nvSpPr>
          <p:spPr>
            <a:xfrm>
              <a:off x="4346273" y="3931484"/>
              <a:ext cx="1187248" cy="9707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DAD8DE-0A54-5ADE-ED61-9374D7026D1F}"/>
                </a:ext>
              </a:extLst>
            </p:cNvPr>
            <p:cNvSpPr txBox="1"/>
            <p:nvPr/>
          </p:nvSpPr>
          <p:spPr>
            <a:xfrm>
              <a:off x="4677866" y="3948621"/>
              <a:ext cx="797013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dirty="0"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  <a:r>
                <a:rPr lang="el-GR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GB" b="0" dirty="0">
                  <a:latin typeface="Calibri" panose="020F0502020204030204" pitchFamily="34" charset="0"/>
                  <a:cs typeface="Calibri" panose="020F0502020204030204" pitchFamily="34" charset="0"/>
                </a:rPr>
                <a:t>℃</a:t>
              </a:r>
            </a:p>
            <a:p>
              <a:pPr algn="r"/>
              <a:r>
                <a:rPr lang="el-GR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dirty="0"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  <a:r>
                <a:rPr lang="en-GB" b="0" dirty="0">
                  <a:latin typeface="Calibri" panose="020F0502020204030204" pitchFamily="34" charset="0"/>
                  <a:cs typeface="Calibri" panose="020F0502020204030204" pitchFamily="34" charset="0"/>
                </a:rPr>
                <a:t>0 ℃</a:t>
              </a:r>
            </a:p>
            <a:p>
              <a:pPr algn="r"/>
              <a:r>
                <a:rPr lang="en-GB" b="0" dirty="0">
                  <a:latin typeface="Calibri" panose="020F0502020204030204" pitchFamily="34" charset="0"/>
                  <a:cs typeface="Calibri" panose="020F0502020204030204" pitchFamily="34" charset="0"/>
                </a:rPr>
                <a:t>400 ℃</a:t>
              </a: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058151A-5CB2-F5FE-33D0-D6E14C55C1C0}"/>
                </a:ext>
              </a:extLst>
            </p:cNvPr>
            <p:cNvSpPr/>
            <p:nvPr/>
          </p:nvSpPr>
          <p:spPr>
            <a:xfrm>
              <a:off x="4484712" y="4083710"/>
              <a:ext cx="118708" cy="118708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1" name="Triangle 50">
              <a:extLst>
                <a:ext uri="{FF2B5EF4-FFF2-40B4-BE49-F238E27FC236}">
                  <a16:creationId xmlns:a16="http://schemas.microsoft.com/office/drawing/2014/main" id="{F88E923C-49E3-8DA1-23E3-AA1AB0A2907F}"/>
                </a:ext>
              </a:extLst>
            </p:cNvPr>
            <p:cNvSpPr/>
            <p:nvPr/>
          </p:nvSpPr>
          <p:spPr>
            <a:xfrm>
              <a:off x="4470092" y="4360470"/>
              <a:ext cx="147948" cy="127541"/>
            </a:xfrm>
            <a:prstGeom prst="triangle">
              <a:avLst/>
            </a:prstGeom>
            <a:solidFill>
              <a:srgbClr val="EB623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85CBBEA6-DE9D-ABA2-395C-4C11B041C329}"/>
                </a:ext>
              </a:extLst>
            </p:cNvPr>
            <p:cNvSpPr/>
            <p:nvPr/>
          </p:nvSpPr>
          <p:spPr>
            <a:xfrm>
              <a:off x="4486377" y="4646062"/>
              <a:ext cx="115378" cy="11537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9" name="Triangle 58">
            <a:extLst>
              <a:ext uri="{FF2B5EF4-FFF2-40B4-BE49-F238E27FC236}">
                <a16:creationId xmlns:a16="http://schemas.microsoft.com/office/drawing/2014/main" id="{17EBCDA7-55B9-DC8D-5474-AB61FF117333}"/>
              </a:ext>
            </a:extLst>
          </p:cNvPr>
          <p:cNvSpPr/>
          <p:nvPr/>
        </p:nvSpPr>
        <p:spPr>
          <a:xfrm>
            <a:off x="1404395" y="4615635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Triangle 59">
            <a:extLst>
              <a:ext uri="{FF2B5EF4-FFF2-40B4-BE49-F238E27FC236}">
                <a16:creationId xmlns:a16="http://schemas.microsoft.com/office/drawing/2014/main" id="{FC69689C-9927-180B-F3C1-A292AC721816}"/>
              </a:ext>
            </a:extLst>
          </p:cNvPr>
          <p:cNvSpPr/>
          <p:nvPr/>
        </p:nvSpPr>
        <p:spPr>
          <a:xfrm>
            <a:off x="1298896" y="4631290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Triangle 60">
            <a:extLst>
              <a:ext uri="{FF2B5EF4-FFF2-40B4-BE49-F238E27FC236}">
                <a16:creationId xmlns:a16="http://schemas.microsoft.com/office/drawing/2014/main" id="{D13C039A-55A3-81EB-F420-E9D70AB35E81}"/>
              </a:ext>
            </a:extLst>
          </p:cNvPr>
          <p:cNvSpPr/>
          <p:nvPr/>
        </p:nvSpPr>
        <p:spPr>
          <a:xfrm>
            <a:off x="1143421" y="4611963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Triangle 61">
            <a:extLst>
              <a:ext uri="{FF2B5EF4-FFF2-40B4-BE49-F238E27FC236}">
                <a16:creationId xmlns:a16="http://schemas.microsoft.com/office/drawing/2014/main" id="{D694518A-0592-7FED-A9D5-30E18E77CC64}"/>
              </a:ext>
            </a:extLst>
          </p:cNvPr>
          <p:cNvSpPr/>
          <p:nvPr/>
        </p:nvSpPr>
        <p:spPr>
          <a:xfrm>
            <a:off x="931792" y="4611963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Triangle 62">
            <a:extLst>
              <a:ext uri="{FF2B5EF4-FFF2-40B4-BE49-F238E27FC236}">
                <a16:creationId xmlns:a16="http://schemas.microsoft.com/office/drawing/2014/main" id="{DDC93CDA-CCE7-9428-B1FD-E9ED360608E5}"/>
              </a:ext>
            </a:extLst>
          </p:cNvPr>
          <p:cNvSpPr/>
          <p:nvPr/>
        </p:nvSpPr>
        <p:spPr>
          <a:xfrm>
            <a:off x="1272450" y="6023462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33FDD44-F175-087F-05AC-D0DBBF333296}"/>
              </a:ext>
            </a:extLst>
          </p:cNvPr>
          <p:cNvSpPr/>
          <p:nvPr/>
        </p:nvSpPr>
        <p:spPr>
          <a:xfrm>
            <a:off x="5288629" y="5984562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B9A1962-5CAC-0E41-FAE9-A5A396BA91C0}"/>
              </a:ext>
            </a:extLst>
          </p:cNvPr>
          <p:cNvSpPr/>
          <p:nvPr/>
        </p:nvSpPr>
        <p:spPr>
          <a:xfrm>
            <a:off x="5436532" y="5863250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547895D6-B042-F0C7-B5C5-33119299160E}"/>
              </a:ext>
            </a:extLst>
          </p:cNvPr>
          <p:cNvSpPr/>
          <p:nvPr/>
        </p:nvSpPr>
        <p:spPr>
          <a:xfrm>
            <a:off x="5728131" y="5580637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5617F0EB-6282-C378-F476-098772A93615}"/>
              </a:ext>
            </a:extLst>
          </p:cNvPr>
          <p:cNvSpPr/>
          <p:nvPr/>
        </p:nvSpPr>
        <p:spPr>
          <a:xfrm>
            <a:off x="5724834" y="5669262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F69F383-D517-F9B1-8B84-E67893A48F7C}"/>
              </a:ext>
            </a:extLst>
          </p:cNvPr>
          <p:cNvSpPr/>
          <p:nvPr/>
        </p:nvSpPr>
        <p:spPr>
          <a:xfrm>
            <a:off x="6029757" y="5339647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61C1EE20-E01F-6E02-7910-4E3662E4301E}"/>
              </a:ext>
            </a:extLst>
          </p:cNvPr>
          <p:cNvSpPr/>
          <p:nvPr/>
        </p:nvSpPr>
        <p:spPr>
          <a:xfrm>
            <a:off x="6323769" y="4996840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Triangle 63">
            <a:extLst>
              <a:ext uri="{FF2B5EF4-FFF2-40B4-BE49-F238E27FC236}">
                <a16:creationId xmlns:a16="http://schemas.microsoft.com/office/drawing/2014/main" id="{8B2D2DFD-7E2E-BC7E-DFBB-D09956F4CD4E}"/>
              </a:ext>
            </a:extLst>
          </p:cNvPr>
          <p:cNvSpPr/>
          <p:nvPr/>
        </p:nvSpPr>
        <p:spPr>
          <a:xfrm>
            <a:off x="1646443" y="6017063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5" name="Triangle 64">
            <a:extLst>
              <a:ext uri="{FF2B5EF4-FFF2-40B4-BE49-F238E27FC236}">
                <a16:creationId xmlns:a16="http://schemas.microsoft.com/office/drawing/2014/main" id="{C93C78C9-0CE4-E5C2-182E-8B71CCEFFE02}"/>
              </a:ext>
            </a:extLst>
          </p:cNvPr>
          <p:cNvSpPr/>
          <p:nvPr/>
        </p:nvSpPr>
        <p:spPr>
          <a:xfrm>
            <a:off x="2348773" y="5951315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Triangle 65">
            <a:extLst>
              <a:ext uri="{FF2B5EF4-FFF2-40B4-BE49-F238E27FC236}">
                <a16:creationId xmlns:a16="http://schemas.microsoft.com/office/drawing/2014/main" id="{BF37580A-A8B6-CD86-C150-5CF3901A37B2}"/>
              </a:ext>
            </a:extLst>
          </p:cNvPr>
          <p:cNvSpPr/>
          <p:nvPr/>
        </p:nvSpPr>
        <p:spPr>
          <a:xfrm>
            <a:off x="3066630" y="5996949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7" name="Triangle 66">
            <a:extLst>
              <a:ext uri="{FF2B5EF4-FFF2-40B4-BE49-F238E27FC236}">
                <a16:creationId xmlns:a16="http://schemas.microsoft.com/office/drawing/2014/main" id="{BB0960FA-8B65-CB41-99D3-6AA43E49923A}"/>
              </a:ext>
            </a:extLst>
          </p:cNvPr>
          <p:cNvSpPr/>
          <p:nvPr/>
        </p:nvSpPr>
        <p:spPr>
          <a:xfrm>
            <a:off x="3077333" y="5951315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8" name="Triangle 67">
            <a:extLst>
              <a:ext uri="{FF2B5EF4-FFF2-40B4-BE49-F238E27FC236}">
                <a16:creationId xmlns:a16="http://schemas.microsoft.com/office/drawing/2014/main" id="{C2DF952C-38B1-2C73-2769-90F9CC5B0C0C}"/>
              </a:ext>
            </a:extLst>
          </p:cNvPr>
          <p:cNvSpPr/>
          <p:nvPr/>
        </p:nvSpPr>
        <p:spPr>
          <a:xfrm>
            <a:off x="3783648" y="5931985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Triangle 68">
            <a:extLst>
              <a:ext uri="{FF2B5EF4-FFF2-40B4-BE49-F238E27FC236}">
                <a16:creationId xmlns:a16="http://schemas.microsoft.com/office/drawing/2014/main" id="{F4D105BB-F4B1-7588-5E5B-818A6B47AB62}"/>
              </a:ext>
            </a:extLst>
          </p:cNvPr>
          <p:cNvSpPr/>
          <p:nvPr/>
        </p:nvSpPr>
        <p:spPr>
          <a:xfrm>
            <a:off x="5281413" y="6036393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" name="Triangle 69">
            <a:extLst>
              <a:ext uri="{FF2B5EF4-FFF2-40B4-BE49-F238E27FC236}">
                <a16:creationId xmlns:a16="http://schemas.microsoft.com/office/drawing/2014/main" id="{D3FB07E8-AC16-27FD-7EED-00F68CF13769}"/>
              </a:ext>
            </a:extLst>
          </p:cNvPr>
          <p:cNvSpPr/>
          <p:nvPr/>
        </p:nvSpPr>
        <p:spPr>
          <a:xfrm>
            <a:off x="5436532" y="5956053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1" name="Triangle 70">
            <a:extLst>
              <a:ext uri="{FF2B5EF4-FFF2-40B4-BE49-F238E27FC236}">
                <a16:creationId xmlns:a16="http://schemas.microsoft.com/office/drawing/2014/main" id="{59CC0867-C837-8374-2A5E-CA43120047B2}"/>
              </a:ext>
            </a:extLst>
          </p:cNvPr>
          <p:cNvSpPr/>
          <p:nvPr/>
        </p:nvSpPr>
        <p:spPr>
          <a:xfrm>
            <a:off x="5723655" y="5695482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2" name="Triangle 71">
            <a:extLst>
              <a:ext uri="{FF2B5EF4-FFF2-40B4-BE49-F238E27FC236}">
                <a16:creationId xmlns:a16="http://schemas.microsoft.com/office/drawing/2014/main" id="{0EF8852E-972A-4B21-EE75-EBB0B202FC6E}"/>
              </a:ext>
            </a:extLst>
          </p:cNvPr>
          <p:cNvSpPr/>
          <p:nvPr/>
        </p:nvSpPr>
        <p:spPr>
          <a:xfrm>
            <a:off x="6326462" y="5289044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Triangle 72">
            <a:extLst>
              <a:ext uri="{FF2B5EF4-FFF2-40B4-BE49-F238E27FC236}">
                <a16:creationId xmlns:a16="http://schemas.microsoft.com/office/drawing/2014/main" id="{E180F6B1-C8D6-FF95-9360-140F77140F21}"/>
              </a:ext>
            </a:extLst>
          </p:cNvPr>
          <p:cNvSpPr/>
          <p:nvPr/>
        </p:nvSpPr>
        <p:spPr>
          <a:xfrm>
            <a:off x="6019367" y="5465730"/>
            <a:ext cx="98690" cy="85078"/>
          </a:xfrm>
          <a:prstGeom prst="triangle">
            <a:avLst/>
          </a:prstGeom>
          <a:solidFill>
            <a:srgbClr val="EB623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2C24C01-C930-52C4-8265-90472F44F81F}"/>
              </a:ext>
            </a:extLst>
          </p:cNvPr>
          <p:cNvSpPr/>
          <p:nvPr/>
        </p:nvSpPr>
        <p:spPr>
          <a:xfrm>
            <a:off x="6019367" y="4142044"/>
            <a:ext cx="696226" cy="451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1A2251D-FD90-785E-AD85-F5925ED1AFCA}"/>
              </a:ext>
            </a:extLst>
          </p:cNvPr>
          <p:cNvSpPr/>
          <p:nvPr/>
        </p:nvSpPr>
        <p:spPr>
          <a:xfrm>
            <a:off x="5317138" y="4209851"/>
            <a:ext cx="80223" cy="80223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74DCFA9-382B-DA1A-CA4F-A120DE879891}"/>
              </a:ext>
            </a:extLst>
          </p:cNvPr>
          <p:cNvSpPr/>
          <p:nvPr/>
        </p:nvSpPr>
        <p:spPr>
          <a:xfrm>
            <a:off x="3799175" y="5250670"/>
            <a:ext cx="83163" cy="8316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3E37B8FE-5F34-CB96-6939-0A6929940249}"/>
              </a:ext>
            </a:extLst>
          </p:cNvPr>
          <p:cNvSpPr/>
          <p:nvPr/>
        </p:nvSpPr>
        <p:spPr>
          <a:xfrm>
            <a:off x="8176368" y="3842991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8C98AB30-0549-E4BA-48B2-12351010263D}"/>
              </a:ext>
            </a:extLst>
          </p:cNvPr>
          <p:cNvSpPr/>
          <p:nvPr/>
        </p:nvSpPr>
        <p:spPr>
          <a:xfrm>
            <a:off x="8204784" y="3902403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664A4589-7ED8-7AAB-1A02-869B321E02D2}"/>
              </a:ext>
            </a:extLst>
          </p:cNvPr>
          <p:cNvSpPr/>
          <p:nvPr/>
        </p:nvSpPr>
        <p:spPr>
          <a:xfrm>
            <a:off x="8411680" y="4413215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B4FF7F1E-EF5F-6322-8993-4B7EFE8C506E}"/>
              </a:ext>
            </a:extLst>
          </p:cNvPr>
          <p:cNvSpPr/>
          <p:nvPr/>
        </p:nvSpPr>
        <p:spPr>
          <a:xfrm>
            <a:off x="8538319" y="4372056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BDEACF88-11B8-6324-C34C-4EA9CFBAD0DB}"/>
              </a:ext>
            </a:extLst>
          </p:cNvPr>
          <p:cNvSpPr/>
          <p:nvPr/>
        </p:nvSpPr>
        <p:spPr>
          <a:xfrm>
            <a:off x="8541095" y="4419917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9" name="Triangle 48">
            <a:extLst>
              <a:ext uri="{FF2B5EF4-FFF2-40B4-BE49-F238E27FC236}">
                <a16:creationId xmlns:a16="http://schemas.microsoft.com/office/drawing/2014/main" id="{E2F9EB2B-268B-236B-E885-51AF1ECAF2BA}"/>
              </a:ext>
            </a:extLst>
          </p:cNvPr>
          <p:cNvSpPr/>
          <p:nvPr/>
        </p:nvSpPr>
        <p:spPr>
          <a:xfrm>
            <a:off x="10115143" y="5766036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31C260A1-AB0B-F426-23A6-89823F257667}"/>
              </a:ext>
            </a:extLst>
          </p:cNvPr>
          <p:cNvSpPr/>
          <p:nvPr/>
        </p:nvSpPr>
        <p:spPr>
          <a:xfrm>
            <a:off x="8976443" y="5639256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DC2D1F2E-76FE-881C-5AB2-92C2057AF11D}"/>
              </a:ext>
            </a:extLst>
          </p:cNvPr>
          <p:cNvSpPr/>
          <p:nvPr/>
        </p:nvSpPr>
        <p:spPr>
          <a:xfrm>
            <a:off x="8979950" y="5683525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Triangle 54">
            <a:extLst>
              <a:ext uri="{FF2B5EF4-FFF2-40B4-BE49-F238E27FC236}">
                <a16:creationId xmlns:a16="http://schemas.microsoft.com/office/drawing/2014/main" id="{3D6DD7D7-3FF1-999A-6121-BFB898BCD552}"/>
              </a:ext>
            </a:extLst>
          </p:cNvPr>
          <p:cNvSpPr/>
          <p:nvPr/>
        </p:nvSpPr>
        <p:spPr>
          <a:xfrm>
            <a:off x="9203378" y="5459889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Triangle 55">
            <a:extLst>
              <a:ext uri="{FF2B5EF4-FFF2-40B4-BE49-F238E27FC236}">
                <a16:creationId xmlns:a16="http://schemas.microsoft.com/office/drawing/2014/main" id="{D7C17206-3205-7051-ABB9-A76E9E2D1A55}"/>
              </a:ext>
            </a:extLst>
          </p:cNvPr>
          <p:cNvSpPr/>
          <p:nvPr/>
        </p:nvSpPr>
        <p:spPr>
          <a:xfrm>
            <a:off x="9320223" y="5720297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593417D3-9EDF-4D1D-DDC6-05BE9073AB36}"/>
              </a:ext>
            </a:extLst>
          </p:cNvPr>
          <p:cNvSpPr/>
          <p:nvPr/>
        </p:nvSpPr>
        <p:spPr>
          <a:xfrm>
            <a:off x="9322092" y="5787287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Triangle 73">
            <a:extLst>
              <a:ext uri="{FF2B5EF4-FFF2-40B4-BE49-F238E27FC236}">
                <a16:creationId xmlns:a16="http://schemas.microsoft.com/office/drawing/2014/main" id="{35E37836-B6AE-0B74-BAEA-65BF0720A4F6}"/>
              </a:ext>
            </a:extLst>
          </p:cNvPr>
          <p:cNvSpPr/>
          <p:nvPr/>
        </p:nvSpPr>
        <p:spPr>
          <a:xfrm>
            <a:off x="9591261" y="5632814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8" name="Triangle 77">
            <a:extLst>
              <a:ext uri="{FF2B5EF4-FFF2-40B4-BE49-F238E27FC236}">
                <a16:creationId xmlns:a16="http://schemas.microsoft.com/office/drawing/2014/main" id="{E5B6F12A-548C-9D6D-3C63-2883625D61ED}"/>
              </a:ext>
            </a:extLst>
          </p:cNvPr>
          <p:cNvSpPr/>
          <p:nvPr/>
        </p:nvSpPr>
        <p:spPr>
          <a:xfrm>
            <a:off x="9821535" y="5770601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Triangle 78">
            <a:extLst>
              <a:ext uri="{FF2B5EF4-FFF2-40B4-BE49-F238E27FC236}">
                <a16:creationId xmlns:a16="http://schemas.microsoft.com/office/drawing/2014/main" id="{2907A659-A053-0E4B-91D6-5317D5F5416C}"/>
              </a:ext>
            </a:extLst>
          </p:cNvPr>
          <p:cNvSpPr/>
          <p:nvPr/>
        </p:nvSpPr>
        <p:spPr>
          <a:xfrm>
            <a:off x="8712176" y="4908748"/>
            <a:ext cx="107474" cy="92649"/>
          </a:xfrm>
          <a:prstGeom prst="triangle">
            <a:avLst/>
          </a:prstGeom>
          <a:solidFill>
            <a:srgbClr val="05B0F0"/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5" name="Diamond 94">
            <a:extLst>
              <a:ext uri="{FF2B5EF4-FFF2-40B4-BE49-F238E27FC236}">
                <a16:creationId xmlns:a16="http://schemas.microsoft.com/office/drawing/2014/main" id="{0D89434C-2F99-413B-E1C3-021977B0D8A9}"/>
              </a:ext>
            </a:extLst>
          </p:cNvPr>
          <p:cNvSpPr/>
          <p:nvPr/>
        </p:nvSpPr>
        <p:spPr>
          <a:xfrm>
            <a:off x="9457304" y="4970611"/>
            <a:ext cx="107474" cy="107474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Diamond 96">
            <a:extLst>
              <a:ext uri="{FF2B5EF4-FFF2-40B4-BE49-F238E27FC236}">
                <a16:creationId xmlns:a16="http://schemas.microsoft.com/office/drawing/2014/main" id="{4F019F82-20D5-3199-4574-755A2FA57536}"/>
              </a:ext>
            </a:extLst>
          </p:cNvPr>
          <p:cNvSpPr/>
          <p:nvPr/>
        </p:nvSpPr>
        <p:spPr>
          <a:xfrm>
            <a:off x="9457304" y="4833897"/>
            <a:ext cx="107474" cy="107474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8" name="Diamond 97">
            <a:extLst>
              <a:ext uri="{FF2B5EF4-FFF2-40B4-BE49-F238E27FC236}">
                <a16:creationId xmlns:a16="http://schemas.microsoft.com/office/drawing/2014/main" id="{E4871EDC-0DC8-FF4D-1589-DB327C58F7EA}"/>
              </a:ext>
            </a:extLst>
          </p:cNvPr>
          <p:cNvSpPr/>
          <p:nvPr/>
        </p:nvSpPr>
        <p:spPr>
          <a:xfrm>
            <a:off x="9849328" y="5023929"/>
            <a:ext cx="107474" cy="107474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Diamond 98">
            <a:extLst>
              <a:ext uri="{FF2B5EF4-FFF2-40B4-BE49-F238E27FC236}">
                <a16:creationId xmlns:a16="http://schemas.microsoft.com/office/drawing/2014/main" id="{242D6DA8-7466-1776-E304-27243A21CA61}"/>
              </a:ext>
            </a:extLst>
          </p:cNvPr>
          <p:cNvSpPr/>
          <p:nvPr/>
        </p:nvSpPr>
        <p:spPr>
          <a:xfrm>
            <a:off x="9852158" y="5096292"/>
            <a:ext cx="107474" cy="107474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Diamond 99">
            <a:extLst>
              <a:ext uri="{FF2B5EF4-FFF2-40B4-BE49-F238E27FC236}">
                <a16:creationId xmlns:a16="http://schemas.microsoft.com/office/drawing/2014/main" id="{8EA31380-811F-FA3B-BEE9-0539B9A6C864}"/>
              </a:ext>
            </a:extLst>
          </p:cNvPr>
          <p:cNvSpPr/>
          <p:nvPr/>
        </p:nvSpPr>
        <p:spPr>
          <a:xfrm>
            <a:off x="9159973" y="4681413"/>
            <a:ext cx="107474" cy="107474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1" name="Diamond 100">
            <a:extLst>
              <a:ext uri="{FF2B5EF4-FFF2-40B4-BE49-F238E27FC236}">
                <a16:creationId xmlns:a16="http://schemas.microsoft.com/office/drawing/2014/main" id="{99C60B1A-2900-FB4B-AA91-78EE0D058E9B}"/>
              </a:ext>
            </a:extLst>
          </p:cNvPr>
          <p:cNvSpPr/>
          <p:nvPr/>
        </p:nvSpPr>
        <p:spPr>
          <a:xfrm>
            <a:off x="9159973" y="4887952"/>
            <a:ext cx="107474" cy="107474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Diamond 101">
            <a:extLst>
              <a:ext uri="{FF2B5EF4-FFF2-40B4-BE49-F238E27FC236}">
                <a16:creationId xmlns:a16="http://schemas.microsoft.com/office/drawing/2014/main" id="{6CF443DB-CE06-C3F6-FE59-1EB5112D6061}"/>
              </a:ext>
            </a:extLst>
          </p:cNvPr>
          <p:cNvSpPr/>
          <p:nvPr/>
        </p:nvSpPr>
        <p:spPr>
          <a:xfrm>
            <a:off x="8851343" y="4575729"/>
            <a:ext cx="107474" cy="107474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Diamond 102">
            <a:extLst>
              <a:ext uri="{FF2B5EF4-FFF2-40B4-BE49-F238E27FC236}">
                <a16:creationId xmlns:a16="http://schemas.microsoft.com/office/drawing/2014/main" id="{0277C791-9364-C2FC-8896-086A7B69975A}"/>
              </a:ext>
            </a:extLst>
          </p:cNvPr>
          <p:cNvSpPr/>
          <p:nvPr/>
        </p:nvSpPr>
        <p:spPr>
          <a:xfrm>
            <a:off x="8228351" y="4032175"/>
            <a:ext cx="107474" cy="107474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295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E8EAFB-6C90-1CEC-563E-8A7EDF58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B4DD1DD2-EE7E-A545-A90F-5A5D8F729431}"/>
              </a:ext>
            </a:extLst>
          </p:cNvPr>
          <p:cNvSpPr/>
          <p:nvPr/>
        </p:nvSpPr>
        <p:spPr>
          <a:xfrm>
            <a:off x="1404851" y="2036618"/>
            <a:ext cx="2269374" cy="3308466"/>
          </a:xfrm>
          <a:custGeom>
            <a:avLst/>
            <a:gdLst>
              <a:gd name="connsiteX0" fmla="*/ 8313 w 2269374"/>
              <a:gd name="connsiteY0" fmla="*/ 0 h 3308466"/>
              <a:gd name="connsiteX1" fmla="*/ 2236124 w 2269374"/>
              <a:gd name="connsiteY1" fmla="*/ 432262 h 3308466"/>
              <a:gd name="connsiteX2" fmla="*/ 2244436 w 2269374"/>
              <a:gd name="connsiteY2" fmla="*/ 1645920 h 3308466"/>
              <a:gd name="connsiteX3" fmla="*/ 2244436 w 2269374"/>
              <a:gd name="connsiteY3" fmla="*/ 1645920 h 3308466"/>
              <a:gd name="connsiteX4" fmla="*/ 2186247 w 2269374"/>
              <a:gd name="connsiteY4" fmla="*/ 1637607 h 3308466"/>
              <a:gd name="connsiteX5" fmla="*/ 2078182 w 2269374"/>
              <a:gd name="connsiteY5" fmla="*/ 1679171 h 3308466"/>
              <a:gd name="connsiteX6" fmla="*/ 2019993 w 2269374"/>
              <a:gd name="connsiteY6" fmla="*/ 1795549 h 3308466"/>
              <a:gd name="connsiteX7" fmla="*/ 2003367 w 2269374"/>
              <a:gd name="connsiteY7" fmla="*/ 1936866 h 3308466"/>
              <a:gd name="connsiteX8" fmla="*/ 2053244 w 2269374"/>
              <a:gd name="connsiteY8" fmla="*/ 2069869 h 3308466"/>
              <a:gd name="connsiteX9" fmla="*/ 2177934 w 2269374"/>
              <a:gd name="connsiteY9" fmla="*/ 2136371 h 3308466"/>
              <a:gd name="connsiteX10" fmla="*/ 2177934 w 2269374"/>
              <a:gd name="connsiteY10" fmla="*/ 2136371 h 3308466"/>
              <a:gd name="connsiteX11" fmla="*/ 2177934 w 2269374"/>
              <a:gd name="connsiteY11" fmla="*/ 2136371 h 3308466"/>
              <a:gd name="connsiteX12" fmla="*/ 2269374 w 2269374"/>
              <a:gd name="connsiteY12" fmla="*/ 2152997 h 3308466"/>
              <a:gd name="connsiteX13" fmla="*/ 2244436 w 2269374"/>
              <a:gd name="connsiteY13" fmla="*/ 3308466 h 3308466"/>
              <a:gd name="connsiteX14" fmla="*/ 0 w 2269374"/>
              <a:gd name="connsiteY14" fmla="*/ 2892829 h 3308466"/>
              <a:gd name="connsiteX15" fmla="*/ 8313 w 2269374"/>
              <a:gd name="connsiteY15" fmla="*/ 0 h 330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269374" h="3308466">
                <a:moveTo>
                  <a:pt x="8313" y="0"/>
                </a:moveTo>
                <a:lnTo>
                  <a:pt x="2236124" y="432262"/>
                </a:lnTo>
                <a:cubicBezTo>
                  <a:pt x="2238895" y="836815"/>
                  <a:pt x="2241665" y="1241367"/>
                  <a:pt x="2244436" y="1645920"/>
                </a:cubicBezTo>
                <a:lnTo>
                  <a:pt x="2244436" y="1645920"/>
                </a:lnTo>
                <a:lnTo>
                  <a:pt x="2186247" y="1637607"/>
                </a:lnTo>
                <a:lnTo>
                  <a:pt x="2078182" y="1679171"/>
                </a:lnTo>
                <a:lnTo>
                  <a:pt x="2019993" y="1795549"/>
                </a:lnTo>
                <a:lnTo>
                  <a:pt x="2003367" y="1936866"/>
                </a:lnTo>
                <a:lnTo>
                  <a:pt x="2053244" y="2069869"/>
                </a:lnTo>
                <a:lnTo>
                  <a:pt x="2177934" y="2136371"/>
                </a:lnTo>
                <a:lnTo>
                  <a:pt x="2177934" y="2136371"/>
                </a:lnTo>
                <a:lnTo>
                  <a:pt x="2177934" y="2136371"/>
                </a:lnTo>
                <a:lnTo>
                  <a:pt x="2269374" y="2152997"/>
                </a:lnTo>
                <a:lnTo>
                  <a:pt x="2244436" y="3308466"/>
                </a:lnTo>
                <a:lnTo>
                  <a:pt x="0" y="2892829"/>
                </a:lnTo>
                <a:lnTo>
                  <a:pt x="8313" y="0"/>
                </a:lnTo>
                <a:close/>
              </a:path>
            </a:pathLst>
          </a:custGeom>
          <a:solidFill>
            <a:srgbClr val="00B587">
              <a:alpha val="20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5BB6D-1B6E-6215-EF55-39D8D8B17A47}"/>
                  </a:ext>
                </a:extLst>
              </p:cNvPr>
              <p:cNvSpPr txBox="1"/>
              <p:nvPr/>
            </p:nvSpPr>
            <p:spPr>
              <a:xfrm>
                <a:off x="2902603" y="1006560"/>
                <a:ext cx="43614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en-GB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C65BB6D-1B6E-6215-EF55-39D8D8B17A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603" y="1006560"/>
                <a:ext cx="436145" cy="338554"/>
              </a:xfrm>
              <a:prstGeom prst="rect">
                <a:avLst/>
              </a:prstGeom>
              <a:blipFill>
                <a:blip r:embed="rId3"/>
                <a:stretch>
                  <a:fillRect l="-5556" t="-3571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3370BD7-F608-9374-635E-72DB22F11DF7}"/>
              </a:ext>
            </a:extLst>
          </p:cNvPr>
          <p:cNvCxnSpPr>
            <a:cxnSpLocks/>
          </p:cNvCxnSpPr>
          <p:nvPr/>
        </p:nvCxnSpPr>
        <p:spPr>
          <a:xfrm>
            <a:off x="2786551" y="5205019"/>
            <a:ext cx="0" cy="803514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CA9063-D304-A75E-AFB9-9CA1AB00CB4A}"/>
                  </a:ext>
                </a:extLst>
              </p:cNvPr>
              <p:cNvSpPr txBox="1"/>
              <p:nvPr/>
            </p:nvSpPr>
            <p:spPr>
              <a:xfrm>
                <a:off x="2995065" y="5676918"/>
                <a:ext cx="43614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en-GB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6CA9063-D304-A75E-AFB9-9CA1AB00CB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065" y="5676918"/>
                <a:ext cx="436145" cy="338554"/>
              </a:xfrm>
              <a:prstGeom prst="rect">
                <a:avLst/>
              </a:prstGeom>
              <a:blipFill>
                <a:blip r:embed="rId4"/>
                <a:stretch>
                  <a:fillRect l="-5556" t="-3571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8B16109D-A737-8130-D21B-7F11ACE7FD31}"/>
              </a:ext>
            </a:extLst>
          </p:cNvPr>
          <p:cNvGrpSpPr/>
          <p:nvPr/>
        </p:nvGrpSpPr>
        <p:grpSpPr>
          <a:xfrm>
            <a:off x="1407695" y="1432932"/>
            <a:ext cx="3065196" cy="3935962"/>
            <a:chOff x="1407695" y="1432932"/>
            <a:chExt cx="3065196" cy="393596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38488BD-EA66-D5FE-E94A-5390B5ADDD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7695" y="2036311"/>
              <a:ext cx="0" cy="2902140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A618BE9-6A0A-4FF4-DD96-8DE0BDC3DF71}"/>
                </a:ext>
              </a:extLst>
            </p:cNvPr>
            <p:cNvCxnSpPr/>
            <p:nvPr/>
          </p:nvCxnSpPr>
          <p:spPr>
            <a:xfrm>
              <a:off x="1407695" y="2036311"/>
              <a:ext cx="2261937" cy="430443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C49CF7-F524-945A-BB93-0B4EC2851F73}"/>
                </a:ext>
              </a:extLst>
            </p:cNvPr>
            <p:cNvCxnSpPr>
              <a:cxnSpLocks/>
            </p:cNvCxnSpPr>
            <p:nvPr/>
          </p:nvCxnSpPr>
          <p:spPr>
            <a:xfrm>
              <a:off x="1957039" y="1432932"/>
              <a:ext cx="2261937" cy="423350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CE3A97E-0D9E-C0C8-47DD-ADCB7F7E864F}"/>
                </a:ext>
              </a:extLst>
            </p:cNvPr>
            <p:cNvCxnSpPr/>
            <p:nvPr/>
          </p:nvCxnSpPr>
          <p:spPr>
            <a:xfrm flipV="1">
              <a:off x="1407695" y="1432932"/>
              <a:ext cx="549344" cy="603379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FA225A6-507C-ED3D-7D90-AD5BD99DA2C1}"/>
                </a:ext>
              </a:extLst>
            </p:cNvPr>
            <p:cNvCxnSpPr/>
            <p:nvPr/>
          </p:nvCxnSpPr>
          <p:spPr>
            <a:xfrm flipV="1">
              <a:off x="3669632" y="1861993"/>
              <a:ext cx="549344" cy="603379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CAE0021-025A-A797-22CF-7DF14B5B00E2}"/>
                </a:ext>
              </a:extLst>
            </p:cNvPr>
            <p:cNvCxnSpPr>
              <a:cxnSpLocks/>
            </p:cNvCxnSpPr>
            <p:nvPr/>
          </p:nvCxnSpPr>
          <p:spPr>
            <a:xfrm>
              <a:off x="1407695" y="4941702"/>
              <a:ext cx="2244852" cy="427192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65EF2895-A43C-09DD-42BA-5A1BD22AB019}"/>
                </a:ext>
              </a:extLst>
            </p:cNvPr>
            <p:cNvCxnSpPr/>
            <p:nvPr/>
          </p:nvCxnSpPr>
          <p:spPr>
            <a:xfrm flipV="1">
              <a:off x="3652547" y="4764133"/>
              <a:ext cx="549344" cy="603379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DD32479A-0CAD-D28E-837E-C0E4DB915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52547" y="4176132"/>
              <a:ext cx="0" cy="1191380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57D0E1-97ED-C2E5-1C22-BE3E97294ABE}"/>
                </a:ext>
              </a:extLst>
            </p:cNvPr>
            <p:cNvCxnSpPr>
              <a:cxnSpLocks/>
              <a:stCxn id="37" idx="1"/>
            </p:cNvCxnSpPr>
            <p:nvPr/>
          </p:nvCxnSpPr>
          <p:spPr>
            <a:xfrm flipV="1">
              <a:off x="3669058" y="2465372"/>
              <a:ext cx="574" cy="1188128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3E9591-8C07-953E-ED83-5787EE53B2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01891" y="3591653"/>
              <a:ext cx="0" cy="1172481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D31BDC9-E86E-3893-049E-5A538C4B8E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18976" y="1857614"/>
              <a:ext cx="0" cy="1204364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38525885-CF52-E418-CCA2-1717A713ACE9}"/>
                </a:ext>
              </a:extLst>
            </p:cNvPr>
            <p:cNvCxnSpPr/>
            <p:nvPr/>
          </p:nvCxnSpPr>
          <p:spPr>
            <a:xfrm flipV="1">
              <a:off x="3673118" y="3060193"/>
              <a:ext cx="549344" cy="603379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FAB4042-5121-3F9C-E523-394B61EBAC01}"/>
                </a:ext>
              </a:extLst>
            </p:cNvPr>
            <p:cNvCxnSpPr/>
            <p:nvPr/>
          </p:nvCxnSpPr>
          <p:spPr>
            <a:xfrm flipV="1">
              <a:off x="3652547" y="3592789"/>
              <a:ext cx="549344" cy="603379"/>
            </a:xfrm>
            <a:prstGeom prst="line">
              <a:avLst/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Block Arc 36">
              <a:extLst>
                <a:ext uri="{FF2B5EF4-FFF2-40B4-BE49-F238E27FC236}">
                  <a16:creationId xmlns:a16="http://schemas.microsoft.com/office/drawing/2014/main" id="{15AD4931-23C1-0B0A-AFAA-CA61B778E145}"/>
                </a:ext>
              </a:extLst>
            </p:cNvPr>
            <p:cNvSpPr/>
            <p:nvPr/>
          </p:nvSpPr>
          <p:spPr>
            <a:xfrm rot="16200000">
              <a:off x="3398748" y="3664458"/>
              <a:ext cx="524359" cy="501169"/>
            </a:xfrm>
            <a:prstGeom prst="blockArc">
              <a:avLst>
                <a:gd name="adj1" fmla="val 10988852"/>
                <a:gd name="adj2" fmla="val 106829"/>
                <a:gd name="adj3" fmla="val 199"/>
              </a:avLst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Block Arc 37">
              <a:extLst>
                <a:ext uri="{FF2B5EF4-FFF2-40B4-BE49-F238E27FC236}">
                  <a16:creationId xmlns:a16="http://schemas.microsoft.com/office/drawing/2014/main" id="{F0AF2E99-96B9-FA4E-B54B-EB6AE0021500}"/>
                </a:ext>
              </a:extLst>
            </p:cNvPr>
            <p:cNvSpPr/>
            <p:nvPr/>
          </p:nvSpPr>
          <p:spPr>
            <a:xfrm rot="16200000">
              <a:off x="3960127" y="3078888"/>
              <a:ext cx="524359" cy="501169"/>
            </a:xfrm>
            <a:prstGeom prst="blockArc">
              <a:avLst>
                <a:gd name="adj1" fmla="val 11118049"/>
                <a:gd name="adj2" fmla="val 15884214"/>
                <a:gd name="adj3" fmla="val 0"/>
              </a:avLst>
            </a:prstGeom>
            <a:ln w="50800" cap="rnd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1423862-A13A-D953-6A57-6E18273DE50C}"/>
              </a:ext>
            </a:extLst>
          </p:cNvPr>
          <p:cNvCxnSpPr/>
          <p:nvPr/>
        </p:nvCxnSpPr>
        <p:spPr>
          <a:xfrm flipV="1">
            <a:off x="2733783" y="1145060"/>
            <a:ext cx="0" cy="891251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5E0AE50B-73C0-6FF7-9187-C7CB48B8EA8D}"/>
              </a:ext>
            </a:extLst>
          </p:cNvPr>
          <p:cNvSpPr/>
          <p:nvPr/>
        </p:nvSpPr>
        <p:spPr>
          <a:xfrm rot="661740">
            <a:off x="1526337" y="3428205"/>
            <a:ext cx="18325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section</a:t>
            </a:r>
          </a:p>
        </p:txBody>
      </p:sp>
      <p:sp>
        <p:nvSpPr>
          <p:cNvPr id="41" name="Content Placeholder 1">
            <a:extLst>
              <a:ext uri="{FF2B5EF4-FFF2-40B4-BE49-F238E27FC236}">
                <a16:creationId xmlns:a16="http://schemas.microsoft.com/office/drawing/2014/main" id="{9CD2EDC7-D43B-81AD-EEB9-D741B884926E}"/>
              </a:ext>
            </a:extLst>
          </p:cNvPr>
          <p:cNvSpPr txBox="1">
            <a:spLocks/>
          </p:cNvSpPr>
          <p:nvPr/>
        </p:nvSpPr>
        <p:spPr>
          <a:xfrm>
            <a:off x="4995720" y="1087875"/>
            <a:ext cx="4778624" cy="9887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notched bcc Fe single-crystal is subjected to a high rate of tensile deformation.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764AF937-D765-7D22-A3DE-56E61A991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720" y="237913"/>
            <a:ext cx="590088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Collective phenomena</a:t>
            </a:r>
          </a:p>
        </p:txBody>
      </p:sp>
    </p:spTree>
    <p:extLst>
      <p:ext uri="{BB962C8B-B14F-4D97-AF65-F5344CB8AC3E}">
        <p14:creationId xmlns:p14="http://schemas.microsoft.com/office/powerpoint/2010/main" val="2812608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5AD2C5-43B3-5B2E-7E66-958AAC4E8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5">
            <a:extLst>
              <a:ext uri="{FF2B5EF4-FFF2-40B4-BE49-F238E27FC236}">
                <a16:creationId xmlns:a16="http://schemas.microsoft.com/office/drawing/2014/main" id="{1445D59A-286E-458D-0833-C8672EABE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5606" y="0"/>
            <a:ext cx="3306394" cy="915872"/>
          </a:xfrm>
          <a:prstGeom prst="rect">
            <a:avLst/>
          </a:prstGeom>
        </p:spPr>
      </p:pic>
      <p:pic>
        <p:nvPicPr>
          <p:cNvPr id="17" name="Grafik 5">
            <a:extLst>
              <a:ext uri="{FF2B5EF4-FFF2-40B4-BE49-F238E27FC236}">
                <a16:creationId xmlns:a16="http://schemas.microsoft.com/office/drawing/2014/main" id="{0CFD8026-DAA5-0B3A-E52B-58A595E04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56" y="1522709"/>
            <a:ext cx="4122777" cy="4237034"/>
          </a:xfrm>
          <a:prstGeom prst="rect">
            <a:avLst/>
          </a:prstGeom>
        </p:spPr>
      </p:pic>
      <p:sp>
        <p:nvSpPr>
          <p:cNvPr id="18" name="Textfeld 6">
            <a:extLst>
              <a:ext uri="{FF2B5EF4-FFF2-40B4-BE49-F238E27FC236}">
                <a16:creationId xmlns:a16="http://schemas.microsoft.com/office/drawing/2014/main" id="{E2D9E0A3-C3F6-205D-F066-19E83464551B}"/>
              </a:ext>
            </a:extLst>
          </p:cNvPr>
          <p:cNvSpPr txBox="1"/>
          <p:nvPr/>
        </p:nvSpPr>
        <p:spPr>
          <a:xfrm>
            <a:off x="402777" y="2432706"/>
            <a:ext cx="1091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400" dirty="0"/>
              <a:t>Rotary </a:t>
            </a:r>
            <a:r>
              <a:rPr lang="de-DE" sz="1400" dirty="0" err="1"/>
              <a:t>stage</a:t>
            </a:r>
            <a:endParaRPr lang="de-DE" sz="1400" dirty="0"/>
          </a:p>
        </p:txBody>
      </p:sp>
      <p:cxnSp>
        <p:nvCxnSpPr>
          <p:cNvPr id="24" name="Gerade Verbindung mit Pfeil 7">
            <a:extLst>
              <a:ext uri="{FF2B5EF4-FFF2-40B4-BE49-F238E27FC236}">
                <a16:creationId xmlns:a16="http://schemas.microsoft.com/office/drawing/2014/main" id="{9D4D99E4-ECE3-4F66-9810-57E316478B5C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493781" y="2265516"/>
            <a:ext cx="237222" cy="3210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27839C2D-44C2-F9A1-231B-E9154936ADB2}"/>
              </a:ext>
            </a:extLst>
          </p:cNvPr>
          <p:cNvGrpSpPr/>
          <p:nvPr/>
        </p:nvGrpSpPr>
        <p:grpSpPr>
          <a:xfrm>
            <a:off x="3103210" y="3048453"/>
            <a:ext cx="2167203" cy="2946929"/>
            <a:chOff x="2967584" y="2434789"/>
            <a:chExt cx="2167203" cy="2946929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8087EBA-4BC7-B38A-0D14-68E3C1F03F78}"/>
                </a:ext>
              </a:extLst>
            </p:cNvPr>
            <p:cNvSpPr/>
            <p:nvPr/>
          </p:nvSpPr>
          <p:spPr>
            <a:xfrm>
              <a:off x="3620168" y="4021638"/>
              <a:ext cx="1124839" cy="1360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 dirty="0"/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7985A37D-2B5D-6DFA-F506-D060CE9763D8}"/>
                </a:ext>
              </a:extLst>
            </p:cNvPr>
            <p:cNvGrpSpPr/>
            <p:nvPr/>
          </p:nvGrpSpPr>
          <p:grpSpPr>
            <a:xfrm>
              <a:off x="2967584" y="2434789"/>
              <a:ext cx="2167203" cy="2286838"/>
              <a:chOff x="3294339" y="2666691"/>
              <a:chExt cx="2167203" cy="2286838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22176CE-FBE2-1EAE-2D27-8C76E35699FE}"/>
                  </a:ext>
                </a:extLst>
              </p:cNvPr>
              <p:cNvSpPr/>
              <p:nvPr/>
            </p:nvSpPr>
            <p:spPr>
              <a:xfrm>
                <a:off x="3570238" y="2666691"/>
                <a:ext cx="1891304" cy="22868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264629C-1692-9E81-2788-0058D6CF88B9}"/>
                  </a:ext>
                </a:extLst>
              </p:cNvPr>
              <p:cNvSpPr/>
              <p:nvPr/>
            </p:nvSpPr>
            <p:spPr>
              <a:xfrm>
                <a:off x="3294339" y="3523372"/>
                <a:ext cx="794995" cy="10390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600"/>
              </a:p>
            </p:txBody>
          </p:sp>
        </p:grpSp>
      </p:grpSp>
      <p:sp>
        <p:nvSpPr>
          <p:cNvPr id="25" name="Textfeld 8">
            <a:extLst>
              <a:ext uri="{FF2B5EF4-FFF2-40B4-BE49-F238E27FC236}">
                <a16:creationId xmlns:a16="http://schemas.microsoft.com/office/drawing/2014/main" id="{BE5DB46A-C96C-FDCD-A616-61699DD5D9A9}"/>
              </a:ext>
            </a:extLst>
          </p:cNvPr>
          <p:cNvSpPr txBox="1"/>
          <p:nvPr/>
        </p:nvSpPr>
        <p:spPr>
          <a:xfrm>
            <a:off x="669516" y="2856527"/>
            <a:ext cx="824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400" dirty="0"/>
              <a:t>Load </a:t>
            </a:r>
            <a:r>
              <a:rPr lang="de-DE" sz="1400" dirty="0" err="1"/>
              <a:t>cell</a:t>
            </a:r>
            <a:endParaRPr lang="de-DE" sz="1400" dirty="0"/>
          </a:p>
        </p:txBody>
      </p:sp>
      <p:sp>
        <p:nvSpPr>
          <p:cNvPr id="26" name="Textfeld 9">
            <a:extLst>
              <a:ext uri="{FF2B5EF4-FFF2-40B4-BE49-F238E27FC236}">
                <a16:creationId xmlns:a16="http://schemas.microsoft.com/office/drawing/2014/main" id="{11198CA3-26F7-539D-B44B-CD1395D124AC}"/>
              </a:ext>
            </a:extLst>
          </p:cNvPr>
          <p:cNvSpPr txBox="1"/>
          <p:nvPr/>
        </p:nvSpPr>
        <p:spPr>
          <a:xfrm>
            <a:off x="772109" y="3277151"/>
            <a:ext cx="7216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400" dirty="0"/>
              <a:t>Sample</a:t>
            </a:r>
          </a:p>
        </p:txBody>
      </p:sp>
      <p:sp>
        <p:nvSpPr>
          <p:cNvPr id="27" name="Textfeld 10">
            <a:extLst>
              <a:ext uri="{FF2B5EF4-FFF2-40B4-BE49-F238E27FC236}">
                <a16:creationId xmlns:a16="http://schemas.microsoft.com/office/drawing/2014/main" id="{286EAD33-497B-8B85-BFB0-FFE248E611F5}"/>
              </a:ext>
            </a:extLst>
          </p:cNvPr>
          <p:cNvSpPr txBox="1"/>
          <p:nvPr/>
        </p:nvSpPr>
        <p:spPr>
          <a:xfrm>
            <a:off x="409590" y="4539023"/>
            <a:ext cx="1091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400" dirty="0"/>
              <a:t>Rotary </a:t>
            </a:r>
            <a:r>
              <a:rPr lang="de-DE" sz="1400" dirty="0" err="1"/>
              <a:t>stage</a:t>
            </a:r>
            <a:endParaRPr lang="de-DE" sz="1400" dirty="0"/>
          </a:p>
        </p:txBody>
      </p:sp>
      <p:sp>
        <p:nvSpPr>
          <p:cNvPr id="28" name="Textfeld 11">
            <a:extLst>
              <a:ext uri="{FF2B5EF4-FFF2-40B4-BE49-F238E27FC236}">
                <a16:creationId xmlns:a16="http://schemas.microsoft.com/office/drawing/2014/main" id="{5328EACC-076A-792B-5B67-AEC14C9A965B}"/>
              </a:ext>
            </a:extLst>
          </p:cNvPr>
          <p:cNvSpPr txBox="1"/>
          <p:nvPr/>
        </p:nvSpPr>
        <p:spPr>
          <a:xfrm>
            <a:off x="206842" y="4118399"/>
            <a:ext cx="12937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400" dirty="0"/>
              <a:t>Linear </a:t>
            </a:r>
            <a:r>
              <a:rPr lang="de-DE" sz="1400" dirty="0" err="1"/>
              <a:t>actuator</a:t>
            </a:r>
            <a:endParaRPr lang="de-DE" sz="1400" dirty="0"/>
          </a:p>
        </p:txBody>
      </p:sp>
      <p:cxnSp>
        <p:nvCxnSpPr>
          <p:cNvPr id="30" name="Gerade Verbindung mit Pfeil 13">
            <a:extLst>
              <a:ext uri="{FF2B5EF4-FFF2-40B4-BE49-F238E27FC236}">
                <a16:creationId xmlns:a16="http://schemas.microsoft.com/office/drawing/2014/main" id="{C0D62A81-08F7-27EC-0B69-95CE8918612F}"/>
              </a:ext>
            </a:extLst>
          </p:cNvPr>
          <p:cNvCxnSpPr>
            <a:cxnSpLocks/>
            <a:stCxn id="25" idx="3"/>
          </p:cNvCxnSpPr>
          <p:nvPr/>
        </p:nvCxnSpPr>
        <p:spPr>
          <a:xfrm flipV="1">
            <a:off x="1493781" y="2706221"/>
            <a:ext cx="721453" cy="30419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Gerade Verbindung mit Pfeil 14">
            <a:extLst>
              <a:ext uri="{FF2B5EF4-FFF2-40B4-BE49-F238E27FC236}">
                <a16:creationId xmlns:a16="http://schemas.microsoft.com/office/drawing/2014/main" id="{0129618F-54E0-315D-6E0E-F04E4D853DA7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493781" y="3431040"/>
            <a:ext cx="841966" cy="3108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Gerade Verbindung mit Pfeil 16">
            <a:extLst>
              <a:ext uri="{FF2B5EF4-FFF2-40B4-BE49-F238E27FC236}">
                <a16:creationId xmlns:a16="http://schemas.microsoft.com/office/drawing/2014/main" id="{AF0C6AD9-8AEC-479F-2FDB-6E4E95104DC2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1500594" y="4272288"/>
            <a:ext cx="795676" cy="4191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6" name="Gerade Verbindung mit Pfeil 17">
            <a:extLst>
              <a:ext uri="{FF2B5EF4-FFF2-40B4-BE49-F238E27FC236}">
                <a16:creationId xmlns:a16="http://schemas.microsoft.com/office/drawing/2014/main" id="{6CF7D022-1ECB-890E-AAC5-7B08E35566A7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500594" y="4692912"/>
            <a:ext cx="230409" cy="369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39ABC4CA-DB66-868F-0883-B58E19272360}"/>
              </a:ext>
            </a:extLst>
          </p:cNvPr>
          <p:cNvSpPr txBox="1"/>
          <p:nvPr/>
        </p:nvSpPr>
        <p:spPr>
          <a:xfrm rot="19772868">
            <a:off x="3092681" y="3975476"/>
            <a:ext cx="824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20.5 MeV </a:t>
            </a:r>
          </a:p>
          <a:p>
            <a:r>
              <a:rPr lang="en-GB" sz="1200" dirty="0"/>
              <a:t>W</a:t>
            </a:r>
            <a:r>
              <a:rPr lang="en-GB" sz="1200" baseline="30000" dirty="0"/>
              <a:t>6+</a:t>
            </a:r>
            <a:r>
              <a:rPr lang="en-GB" sz="1200" dirty="0"/>
              <a:t> ions</a:t>
            </a:r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397B401F-F668-89BF-2667-C2AA63C6F6C2}"/>
              </a:ext>
            </a:extLst>
          </p:cNvPr>
          <p:cNvSpPr/>
          <p:nvPr/>
        </p:nvSpPr>
        <p:spPr>
          <a:xfrm rot="16200000">
            <a:off x="3698043" y="3066426"/>
            <a:ext cx="474868" cy="235215"/>
          </a:xfrm>
          <a:prstGeom prst="rightArrow">
            <a:avLst>
              <a:gd name="adj1" fmla="val 47119"/>
              <a:gd name="adj2" fmla="val 1032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Right Arrow 58">
            <a:extLst>
              <a:ext uri="{FF2B5EF4-FFF2-40B4-BE49-F238E27FC236}">
                <a16:creationId xmlns:a16="http://schemas.microsoft.com/office/drawing/2014/main" id="{63384751-5378-2639-0EE8-8F7C7C577EF7}"/>
              </a:ext>
            </a:extLst>
          </p:cNvPr>
          <p:cNvSpPr/>
          <p:nvPr/>
        </p:nvSpPr>
        <p:spPr>
          <a:xfrm rot="5400000">
            <a:off x="3698043" y="5201919"/>
            <a:ext cx="474868" cy="235215"/>
          </a:xfrm>
          <a:prstGeom prst="rightArrow">
            <a:avLst>
              <a:gd name="adj1" fmla="val 47119"/>
              <a:gd name="adj2" fmla="val 10329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4C75438-D078-D51D-8978-00819F715515}"/>
              </a:ext>
            </a:extLst>
          </p:cNvPr>
          <p:cNvSpPr txBox="1"/>
          <p:nvPr/>
        </p:nvSpPr>
        <p:spPr>
          <a:xfrm>
            <a:off x="3328180" y="2671483"/>
            <a:ext cx="119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mechanical load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1A07EA4D-BF3A-8D99-98E3-EF36096D0703}"/>
              </a:ext>
            </a:extLst>
          </p:cNvPr>
          <p:cNvSpPr/>
          <p:nvPr/>
        </p:nvSpPr>
        <p:spPr>
          <a:xfrm>
            <a:off x="3103210" y="3419918"/>
            <a:ext cx="1664535" cy="166453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8E1996-32CC-FB2A-104B-BA0C431C7B41}"/>
              </a:ext>
            </a:extLst>
          </p:cNvPr>
          <p:cNvSpPr txBox="1"/>
          <p:nvPr/>
        </p:nvSpPr>
        <p:spPr>
          <a:xfrm>
            <a:off x="5181835" y="1239887"/>
            <a:ext cx="6778072" cy="5132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u="sng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</a:t>
            </a:r>
            <a:r>
              <a:rPr lang="en-US" sz="2200" b="1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eneral-purpose </a:t>
            </a:r>
            <a:r>
              <a:rPr lang="en-US" sz="2200" b="1" u="sng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ir</a:t>
            </a:r>
            <a:r>
              <a:rPr lang="en-US" sz="2200" b="1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sz="2200" b="1" u="sng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2200" b="1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diated </a:t>
            </a:r>
            <a:r>
              <a:rPr lang="en-US" sz="2200" b="1" u="sng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200" b="1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iber and </a:t>
            </a:r>
            <a:r>
              <a:rPr lang="en-US" sz="2200" b="1" u="sng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200" b="1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oil </a:t>
            </a:r>
            <a:r>
              <a:rPr lang="en-US" sz="2200" b="1" u="sng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sz="2200" b="1" dirty="0">
                <a:solidFill>
                  <a:srgbClr val="006C6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xperiment </a:t>
            </a:r>
          </a:p>
          <a:p>
            <a:pPr>
              <a:spcBef>
                <a:spcPts val="500"/>
              </a:spcBef>
            </a:pP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Johann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Riesch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, Alexander Feichtmayer, and others, at IPP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Garching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ts val="1000"/>
              </a:spcBef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Cost-effective and surrogate for reactor conditions using high-energy ions from a particle accelerator under simultaneous loading by: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mechanical loading and tensile testing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cooling or heating</a:t>
            </a:r>
          </a:p>
          <a:p>
            <a:pPr marL="742950" lvl="1" indent="-28575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low energy deuterium or helium plasma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DF883BA-4C6B-3CA5-5B98-3C24A9B1CE68}"/>
              </a:ext>
            </a:extLst>
          </p:cNvPr>
          <p:cNvGrpSpPr/>
          <p:nvPr/>
        </p:nvGrpSpPr>
        <p:grpSpPr>
          <a:xfrm>
            <a:off x="6800374" y="2196954"/>
            <a:ext cx="3234415" cy="1639782"/>
            <a:chOff x="58902" y="4483653"/>
            <a:chExt cx="3421215" cy="1734486"/>
          </a:xfrm>
        </p:grpSpPr>
        <p:pic>
          <p:nvPicPr>
            <p:cNvPr id="86" name="Picture 85" descr="A person in a blue shirt&#10;&#10;Description automatically generated">
              <a:extLst>
                <a:ext uri="{FF2B5EF4-FFF2-40B4-BE49-F238E27FC236}">
                  <a16:creationId xmlns:a16="http://schemas.microsoft.com/office/drawing/2014/main" id="{23CC81AE-9B5D-D89F-C231-6F24856BD1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8902" y="4483991"/>
              <a:ext cx="1405733" cy="1734148"/>
            </a:xfrm>
            <a:prstGeom prst="rect">
              <a:avLst/>
            </a:prstGeom>
          </p:spPr>
        </p:pic>
        <p:pic>
          <p:nvPicPr>
            <p:cNvPr id="87" name="Picture 86" descr="A person wearing glasses and smiling&#10;&#10;Description automatically generated">
              <a:extLst>
                <a:ext uri="{FF2B5EF4-FFF2-40B4-BE49-F238E27FC236}">
                  <a16:creationId xmlns:a16="http://schemas.microsoft.com/office/drawing/2014/main" id="{99ACDA89-6F62-DC89-AE5B-C90AB62BD07D}"/>
                </a:ext>
              </a:extLst>
            </p:cNvPr>
            <p:cNvPicPr>
              <a:picLocks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074395" y="4483653"/>
              <a:ext cx="1405722" cy="1734148"/>
            </a:xfrm>
            <a:prstGeom prst="rect">
              <a:avLst/>
            </a:prstGeom>
          </p:spPr>
        </p:pic>
      </p:grpSp>
      <p:sp>
        <p:nvSpPr>
          <p:cNvPr id="88" name="TextBox 87">
            <a:extLst>
              <a:ext uri="{FF2B5EF4-FFF2-40B4-BE49-F238E27FC236}">
                <a16:creationId xmlns:a16="http://schemas.microsoft.com/office/drawing/2014/main" id="{A3789336-6DCF-F5E4-2027-2A8B557D1E41}"/>
              </a:ext>
            </a:extLst>
          </p:cNvPr>
          <p:cNvSpPr txBox="1"/>
          <p:nvPr/>
        </p:nvSpPr>
        <p:spPr>
          <a:xfrm>
            <a:off x="6467543" y="3814222"/>
            <a:ext cx="19946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735012" algn="ctr"/>
            <a:r>
              <a:rPr lang="en-US" sz="1400" dirty="0"/>
              <a:t>Alexander Feichtmayer,</a:t>
            </a:r>
          </a:p>
          <a:p>
            <a:pPr marL="0" lvl="1" indent="-735012" algn="ctr"/>
            <a:r>
              <a:rPr lang="en-US" sz="1400" dirty="0"/>
              <a:t>PhD Candidate</a:t>
            </a:r>
          </a:p>
        </p:txBody>
      </p:sp>
      <p:pic>
        <p:nvPicPr>
          <p:cNvPr id="3" name="Picture 2" descr="A giraffe with black background&#10;&#10;Description automatically generated">
            <a:extLst>
              <a:ext uri="{FF2B5EF4-FFF2-40B4-BE49-F238E27FC236}">
                <a16:creationId xmlns:a16="http://schemas.microsoft.com/office/drawing/2014/main" id="{7E917A48-0C76-D407-9E45-86C9AF73A2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90355" flipH="1">
            <a:off x="1887926" y="2911913"/>
            <a:ext cx="3796681" cy="3796681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B0C164FE-1155-4EB1-585D-735F6D40881E}"/>
              </a:ext>
            </a:extLst>
          </p:cNvPr>
          <p:cNvSpPr txBox="1"/>
          <p:nvPr/>
        </p:nvSpPr>
        <p:spPr>
          <a:xfrm>
            <a:off x="8584001" y="3814222"/>
            <a:ext cx="157260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-735012" algn="ctr"/>
            <a:r>
              <a:rPr lang="en-US" sz="1400" dirty="0"/>
              <a:t>Dr. Johann </a:t>
            </a:r>
            <a:r>
              <a:rPr lang="en-US" sz="1400" dirty="0" err="1"/>
              <a:t>Riesch</a:t>
            </a:r>
            <a:endParaRPr lang="en-US" sz="1400" dirty="0"/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F5CC47CE-77F3-D905-E1B7-D6AD00F425DC}"/>
              </a:ext>
            </a:extLst>
          </p:cNvPr>
          <p:cNvSpPr/>
          <p:nvPr/>
        </p:nvSpPr>
        <p:spPr>
          <a:xfrm>
            <a:off x="3821626" y="3534407"/>
            <a:ext cx="243401" cy="1421494"/>
          </a:xfrm>
          <a:prstGeom prst="can">
            <a:avLst>
              <a:gd name="adj" fmla="val 47222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F603AD8-FEAF-8C81-F46A-D8408AA28A8F}"/>
              </a:ext>
            </a:extLst>
          </p:cNvPr>
          <p:cNvCxnSpPr>
            <a:cxnSpLocks/>
          </p:cNvCxnSpPr>
          <p:nvPr/>
        </p:nvCxnSpPr>
        <p:spPr>
          <a:xfrm flipH="1">
            <a:off x="3318914" y="4250279"/>
            <a:ext cx="609110" cy="359563"/>
          </a:xfrm>
          <a:prstGeom prst="line">
            <a:avLst/>
          </a:prstGeom>
          <a:ln w="63500" cap="sq">
            <a:solidFill>
              <a:srgbClr val="FFC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FE6D7FA5-2DA8-3884-C3D9-0F8A960C61AE}"/>
              </a:ext>
            </a:extLst>
          </p:cNvPr>
          <p:cNvSpPr txBox="1"/>
          <p:nvPr/>
        </p:nvSpPr>
        <p:spPr>
          <a:xfrm rot="16200000">
            <a:off x="3524714" y="4100113"/>
            <a:ext cx="13253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thin tungsten wire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6E6929-0F9D-031D-F7EB-82018D28E43A}"/>
              </a:ext>
            </a:extLst>
          </p:cNvPr>
          <p:cNvSpPr txBox="1">
            <a:spLocks/>
          </p:cNvSpPr>
          <p:nvPr/>
        </p:nvSpPr>
        <p:spPr>
          <a:xfrm>
            <a:off x="247284" y="196212"/>
            <a:ext cx="6553090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GIRRAFE experiment</a:t>
            </a:r>
          </a:p>
        </p:txBody>
      </p:sp>
    </p:spTree>
    <p:extLst>
      <p:ext uri="{BB962C8B-B14F-4D97-AF65-F5344CB8AC3E}">
        <p14:creationId xmlns:p14="http://schemas.microsoft.com/office/powerpoint/2010/main" val="166402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indefinit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4" dur="indefinite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8207E3-22C1-9B2D-4B30-1064140864C9}"/>
              </a:ext>
            </a:extLst>
          </p:cNvPr>
          <p:cNvSpPr txBox="1">
            <a:spLocks/>
          </p:cNvSpPr>
          <p:nvPr/>
        </p:nvSpPr>
        <p:spPr>
          <a:xfrm>
            <a:off x="1789832" y="118939"/>
            <a:ext cx="8339708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In-situ irradiation creep experiment</a:t>
            </a:r>
          </a:p>
        </p:txBody>
      </p:sp>
      <p:sp>
        <p:nvSpPr>
          <p:cNvPr id="96" name="Rechteck 1">
            <a:extLst>
              <a:ext uri="{FF2B5EF4-FFF2-40B4-BE49-F238E27FC236}">
                <a16:creationId xmlns:a16="http://schemas.microsoft.com/office/drawing/2014/main" id="{9A1D8947-6E9D-B985-CB9C-422CD2C7F014}"/>
              </a:ext>
            </a:extLst>
          </p:cNvPr>
          <p:cNvSpPr/>
          <p:nvPr/>
        </p:nvSpPr>
        <p:spPr>
          <a:xfrm flipH="1">
            <a:off x="4580887" y="1669168"/>
            <a:ext cx="55873" cy="970438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Rechteck: abgerundete Ecken 11">
            <a:extLst>
              <a:ext uri="{FF2B5EF4-FFF2-40B4-BE49-F238E27FC236}">
                <a16:creationId xmlns:a16="http://schemas.microsoft.com/office/drawing/2014/main" id="{F77E4F3F-A59F-0C30-0976-0696893EB22A}"/>
              </a:ext>
            </a:extLst>
          </p:cNvPr>
          <p:cNvSpPr/>
          <p:nvPr/>
        </p:nvSpPr>
        <p:spPr>
          <a:xfrm>
            <a:off x="4149745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Pfeil: nach unten 21">
            <a:extLst>
              <a:ext uri="{FF2B5EF4-FFF2-40B4-BE49-F238E27FC236}">
                <a16:creationId xmlns:a16="http://schemas.microsoft.com/office/drawing/2014/main" id="{1C04D8A5-5063-6A42-232D-A29E272379E0}"/>
              </a:ext>
            </a:extLst>
          </p:cNvPr>
          <p:cNvSpPr/>
          <p:nvPr/>
        </p:nvSpPr>
        <p:spPr>
          <a:xfrm rot="10800000" flipV="1">
            <a:off x="4456720" y="2379289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Rechteck 42">
            <a:extLst>
              <a:ext uri="{FF2B5EF4-FFF2-40B4-BE49-F238E27FC236}">
                <a16:creationId xmlns:a16="http://schemas.microsoft.com/office/drawing/2014/main" id="{B5FB112F-49C7-248D-0BAC-8428FB6852A4}"/>
              </a:ext>
            </a:extLst>
          </p:cNvPr>
          <p:cNvSpPr/>
          <p:nvPr/>
        </p:nvSpPr>
        <p:spPr>
          <a:xfrm>
            <a:off x="4149745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MPa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22C1940-135C-AEE8-3E36-70385A1FD983}"/>
              </a:ext>
            </a:extLst>
          </p:cNvPr>
          <p:cNvGrpSpPr/>
          <p:nvPr/>
        </p:nvGrpSpPr>
        <p:grpSpPr>
          <a:xfrm>
            <a:off x="499987" y="1123441"/>
            <a:ext cx="2807122" cy="2699257"/>
            <a:chOff x="510873" y="1236691"/>
            <a:chExt cx="2807122" cy="26992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94FDB7C-6AB5-F6F9-ECD3-D118018A789B}"/>
                </a:ext>
              </a:extLst>
            </p:cNvPr>
            <p:cNvGrpSpPr/>
            <p:nvPr/>
          </p:nvGrpSpPr>
          <p:grpSpPr>
            <a:xfrm>
              <a:off x="510873" y="1236691"/>
              <a:ext cx="2807122" cy="2699257"/>
              <a:chOff x="510873" y="979551"/>
              <a:chExt cx="3010111" cy="2894446"/>
            </a:xfrm>
          </p:grpSpPr>
          <p:pic>
            <p:nvPicPr>
              <p:cNvPr id="15" name="Picture 12" descr="A close-up of a white pipe with copper screws&#10;&#10;Description automatically generated">
                <a:extLst>
                  <a:ext uri="{FF2B5EF4-FFF2-40B4-BE49-F238E27FC236}">
                    <a16:creationId xmlns:a16="http://schemas.microsoft.com/office/drawing/2014/main" id="{0DB2F9BD-6D7A-B84B-6284-5E2C0B1718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74"/>
              <a:stretch/>
            </p:blipFill>
            <p:spPr>
              <a:xfrm>
                <a:off x="510873" y="979551"/>
                <a:ext cx="2517436" cy="2894446"/>
              </a:xfrm>
              <a:prstGeom prst="rect">
                <a:avLst/>
              </a:prstGeom>
            </p:spPr>
          </p:pic>
          <p:cxnSp>
            <p:nvCxnSpPr>
              <p:cNvPr id="16" name="Straight Arrow Connector 30">
                <a:extLst>
                  <a:ext uri="{FF2B5EF4-FFF2-40B4-BE49-F238E27FC236}">
                    <a16:creationId xmlns:a16="http://schemas.microsoft.com/office/drawing/2014/main" id="{7CC37B81-DC6A-BCE0-A60B-70ED34142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8429" y="2426776"/>
                <a:ext cx="751122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5" descr="A close-up of a pillar&#10;&#10;Description automatically generated">
                <a:extLst>
                  <a:ext uri="{FF2B5EF4-FFF2-40B4-BE49-F238E27FC236}">
                    <a16:creationId xmlns:a16="http://schemas.microsoft.com/office/drawing/2014/main" id="{3308246D-8F8C-29C5-4065-7ED5687086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1665" t="713" r="33867" b="6778"/>
              <a:stretch/>
            </p:blipFill>
            <p:spPr>
              <a:xfrm>
                <a:off x="2269551" y="1341313"/>
                <a:ext cx="1251433" cy="2175613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20" name="TextBox 7">
                <a:extLst>
                  <a:ext uri="{FF2B5EF4-FFF2-40B4-BE49-F238E27FC236}">
                    <a16:creationId xmlns:a16="http://schemas.microsoft.com/office/drawing/2014/main" id="{61CCE1A9-904B-E77C-25B6-907BDDB59BDA}"/>
                  </a:ext>
                </a:extLst>
              </p:cNvPr>
              <p:cNvSpPr txBox="1"/>
              <p:nvPr/>
            </p:nvSpPr>
            <p:spPr>
              <a:xfrm>
                <a:off x="2771111" y="3217049"/>
                <a:ext cx="700018" cy="2970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16 µm</a:t>
                </a:r>
              </a:p>
            </p:txBody>
          </p:sp>
          <p:cxnSp>
            <p:nvCxnSpPr>
              <p:cNvPr id="21" name="Straight Connector 11">
                <a:extLst>
                  <a:ext uri="{FF2B5EF4-FFF2-40B4-BE49-F238E27FC236}">
                    <a16:creationId xmlns:a16="http://schemas.microsoft.com/office/drawing/2014/main" id="{8C112337-A91D-3608-394F-50B5E66B806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7701" y="3223943"/>
                <a:ext cx="6408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35">
                <a:extLst>
                  <a:ext uri="{FF2B5EF4-FFF2-40B4-BE49-F238E27FC236}">
                    <a16:creationId xmlns:a16="http://schemas.microsoft.com/office/drawing/2014/main" id="{BF9FA2C0-5B89-21CC-4D0D-019DA60F0183}"/>
                  </a:ext>
                </a:extLst>
              </p:cNvPr>
              <p:cNvSpPr txBox="1"/>
              <p:nvPr/>
            </p:nvSpPr>
            <p:spPr>
              <a:xfrm>
                <a:off x="510873" y="3525325"/>
                <a:ext cx="900588" cy="33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15 mm</a:t>
                </a:r>
              </a:p>
            </p:txBody>
          </p:sp>
          <p:cxnSp>
            <p:nvCxnSpPr>
              <p:cNvPr id="23" name="Straight Connector 36">
                <a:extLst>
                  <a:ext uri="{FF2B5EF4-FFF2-40B4-BE49-F238E27FC236}">
                    <a16:creationId xmlns:a16="http://schemas.microsoft.com/office/drawing/2014/main" id="{8106E56D-E5A1-0039-B3A0-3E5B978E74B7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9499" y="3320318"/>
                <a:ext cx="0" cy="44992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Fußzeilenplatzhalter 3">
              <a:extLst>
                <a:ext uri="{FF2B5EF4-FFF2-40B4-BE49-F238E27FC236}">
                  <a16:creationId xmlns:a16="http://schemas.microsoft.com/office/drawing/2014/main" id="{96FA8D10-36D1-768A-0B06-B2AC13854CF5}"/>
                </a:ext>
              </a:extLst>
            </p:cNvPr>
            <p:cNvSpPr txBox="1">
              <a:spLocks/>
            </p:cNvSpPr>
            <p:nvPr/>
          </p:nvSpPr>
          <p:spPr>
            <a:xfrm>
              <a:off x="556729" y="1267560"/>
              <a:ext cx="2144789" cy="307777"/>
            </a:xfrm>
            <a:prstGeom prst="rect">
              <a:avLst/>
            </a:prstGeom>
          </p:spPr>
          <p:txBody>
            <a:bodyPr vert="horz" wrap="none" lIns="0" tIns="0" rIns="0" bIns="0" rtlCol="0" anchor="t" anchorCtr="0"/>
            <a:lstStyle>
              <a:defPPr>
                <a:defRPr lang="en-US"/>
              </a:defPPr>
              <a:lvl1pPr marL="0" algn="l" defTabSz="457200" rtl="0" eaLnBrk="1" latinLnBrk="0" hangingPunct="1">
                <a:defRPr lang="de-DE" sz="600" kern="600" cap="all" spc="90" baseline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Credit: Robert Lürbke | IPP</a:t>
              </a:r>
            </a:p>
          </p:txBody>
        </p:sp>
      </p:grpSp>
      <p:pic>
        <p:nvPicPr>
          <p:cNvPr id="29" name="Grafik 5">
            <a:extLst>
              <a:ext uri="{FF2B5EF4-FFF2-40B4-BE49-F238E27FC236}">
                <a16:creationId xmlns:a16="http://schemas.microsoft.com/office/drawing/2014/main" id="{27079FB5-778F-462F-87E6-CEF0191EA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586" y="5995382"/>
            <a:ext cx="2744088" cy="760113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BE154BDF-47CE-BC05-35E1-608DC9C2DA25}"/>
              </a:ext>
            </a:extLst>
          </p:cNvPr>
          <p:cNvGrpSpPr/>
          <p:nvPr/>
        </p:nvGrpSpPr>
        <p:grpSpPr>
          <a:xfrm>
            <a:off x="4006582" y="1313178"/>
            <a:ext cx="1232168" cy="1418288"/>
            <a:chOff x="4006582" y="1313178"/>
            <a:chExt cx="7382312" cy="1418288"/>
          </a:xfrm>
        </p:grpSpPr>
        <p:cxnSp>
          <p:nvCxnSpPr>
            <p:cNvPr id="34" name="Gerader Verbinder 32">
              <a:extLst>
                <a:ext uri="{FF2B5EF4-FFF2-40B4-BE49-F238E27FC236}">
                  <a16:creationId xmlns:a16="http://schemas.microsoft.com/office/drawing/2014/main" id="{835260A6-F02D-41C1-A533-EE580BC0EE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1313178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22D18F6-1310-5607-1A2C-CF8A0CDED5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2731466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41" name="Pfeil: nach unten 14">
            <a:extLst>
              <a:ext uri="{FF2B5EF4-FFF2-40B4-BE49-F238E27FC236}">
                <a16:creationId xmlns:a16="http://schemas.microsoft.com/office/drawing/2014/main" id="{5CB0B88E-57D2-E784-DD5B-E9A082482215}"/>
              </a:ext>
            </a:extLst>
          </p:cNvPr>
          <p:cNvSpPr/>
          <p:nvPr/>
        </p:nvSpPr>
        <p:spPr>
          <a:xfrm flipV="1">
            <a:off x="4456720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1AFF0A4-1287-9700-370C-54ADA94B6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945" y="4126044"/>
            <a:ext cx="2691775" cy="24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67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rafik 29">
            <a:extLst>
              <a:ext uri="{FF2B5EF4-FFF2-40B4-BE49-F238E27FC236}">
                <a16:creationId xmlns:a16="http://schemas.microsoft.com/office/drawing/2014/main" id="{A519CAFE-21C5-7CE6-D941-05E19D94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382" y="3734789"/>
            <a:ext cx="3492500" cy="2849880"/>
          </a:xfrm>
          <a:prstGeom prst="rect">
            <a:avLst/>
          </a:prstGeom>
        </p:spPr>
      </p:pic>
      <p:sp>
        <p:nvSpPr>
          <p:cNvPr id="96" name="Rechteck 1">
            <a:extLst>
              <a:ext uri="{FF2B5EF4-FFF2-40B4-BE49-F238E27FC236}">
                <a16:creationId xmlns:a16="http://schemas.microsoft.com/office/drawing/2014/main" id="{9A1D8947-6E9D-B985-CB9C-422CD2C7F014}"/>
              </a:ext>
            </a:extLst>
          </p:cNvPr>
          <p:cNvSpPr/>
          <p:nvPr/>
        </p:nvSpPr>
        <p:spPr>
          <a:xfrm flipH="1">
            <a:off x="4580887" y="1669168"/>
            <a:ext cx="55873" cy="970438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7" name="Rechteck: abgerundete Ecken 11">
            <a:extLst>
              <a:ext uri="{FF2B5EF4-FFF2-40B4-BE49-F238E27FC236}">
                <a16:creationId xmlns:a16="http://schemas.microsoft.com/office/drawing/2014/main" id="{F77E4F3F-A59F-0C30-0976-0696893EB22A}"/>
              </a:ext>
            </a:extLst>
          </p:cNvPr>
          <p:cNvSpPr/>
          <p:nvPr/>
        </p:nvSpPr>
        <p:spPr>
          <a:xfrm>
            <a:off x="4149745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9" name="Pfeil: nach unten 21">
            <a:extLst>
              <a:ext uri="{FF2B5EF4-FFF2-40B4-BE49-F238E27FC236}">
                <a16:creationId xmlns:a16="http://schemas.microsoft.com/office/drawing/2014/main" id="{1C04D8A5-5063-6A42-232D-A29E272379E0}"/>
              </a:ext>
            </a:extLst>
          </p:cNvPr>
          <p:cNvSpPr/>
          <p:nvPr/>
        </p:nvSpPr>
        <p:spPr>
          <a:xfrm rot="10800000" flipV="1">
            <a:off x="4456720" y="2379289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0" name="Rechteck 22">
            <a:extLst>
              <a:ext uri="{FF2B5EF4-FFF2-40B4-BE49-F238E27FC236}">
                <a16:creationId xmlns:a16="http://schemas.microsoft.com/office/drawing/2014/main" id="{4964E13D-DD4A-6C52-AD77-73AED47F3592}"/>
              </a:ext>
            </a:extLst>
          </p:cNvPr>
          <p:cNvSpPr/>
          <p:nvPr/>
        </p:nvSpPr>
        <p:spPr>
          <a:xfrm flipH="1">
            <a:off x="6644578" y="1669167"/>
            <a:ext cx="55874" cy="1481354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2" name="Pfeil: nach unten 24">
            <a:extLst>
              <a:ext uri="{FF2B5EF4-FFF2-40B4-BE49-F238E27FC236}">
                <a16:creationId xmlns:a16="http://schemas.microsoft.com/office/drawing/2014/main" id="{E0B06BED-1A61-D651-01A0-CC539D8005E9}"/>
              </a:ext>
            </a:extLst>
          </p:cNvPr>
          <p:cNvSpPr/>
          <p:nvPr/>
        </p:nvSpPr>
        <p:spPr>
          <a:xfrm rot="10800000" flipV="1">
            <a:off x="6520412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9001E3EE-ECBE-E31E-0192-1AA4B74D6358}"/>
              </a:ext>
            </a:extLst>
          </p:cNvPr>
          <p:cNvGrpSpPr/>
          <p:nvPr/>
        </p:nvGrpSpPr>
        <p:grpSpPr>
          <a:xfrm>
            <a:off x="4006582" y="1313178"/>
            <a:ext cx="3434300" cy="1866375"/>
            <a:chOff x="4006582" y="1313178"/>
            <a:chExt cx="7382312" cy="1866375"/>
          </a:xfrm>
        </p:grpSpPr>
        <p:cxnSp>
          <p:nvCxnSpPr>
            <p:cNvPr id="109" name="Gerader Verbinder 32">
              <a:extLst>
                <a:ext uri="{FF2B5EF4-FFF2-40B4-BE49-F238E27FC236}">
                  <a16:creationId xmlns:a16="http://schemas.microsoft.com/office/drawing/2014/main" id="{D0C2BC55-DD87-BDBA-C627-0826915636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1313178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0" name="Gerader Verbinder 34">
              <a:extLst>
                <a:ext uri="{FF2B5EF4-FFF2-40B4-BE49-F238E27FC236}">
                  <a16:creationId xmlns:a16="http://schemas.microsoft.com/office/drawing/2014/main" id="{692EB3CE-2CD4-4A83-56DB-BB5725FE8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2731466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1" name="Gerader Verbinder 35">
              <a:extLst>
                <a:ext uri="{FF2B5EF4-FFF2-40B4-BE49-F238E27FC236}">
                  <a16:creationId xmlns:a16="http://schemas.microsoft.com/office/drawing/2014/main" id="{52867FEF-4513-1A69-0C62-EC357904E7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3179553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14" name="Rechteck 42">
            <a:extLst>
              <a:ext uri="{FF2B5EF4-FFF2-40B4-BE49-F238E27FC236}">
                <a16:creationId xmlns:a16="http://schemas.microsoft.com/office/drawing/2014/main" id="{B5FB112F-49C7-248D-0BAC-8428FB6852A4}"/>
              </a:ext>
            </a:extLst>
          </p:cNvPr>
          <p:cNvSpPr/>
          <p:nvPr/>
        </p:nvSpPr>
        <p:spPr>
          <a:xfrm>
            <a:off x="4149745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MPa</a:t>
            </a:r>
          </a:p>
        </p:txBody>
      </p:sp>
      <p:sp>
        <p:nvSpPr>
          <p:cNvPr id="115" name="Rechteck: abgerundete Ecken 56">
            <a:extLst>
              <a:ext uri="{FF2B5EF4-FFF2-40B4-BE49-F238E27FC236}">
                <a16:creationId xmlns:a16="http://schemas.microsoft.com/office/drawing/2014/main" id="{8BFA5A21-4150-0BBA-BA83-7A57563269DA}"/>
              </a:ext>
            </a:extLst>
          </p:cNvPr>
          <p:cNvSpPr/>
          <p:nvPr/>
        </p:nvSpPr>
        <p:spPr>
          <a:xfrm>
            <a:off x="6225103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6" name="Rechteck 57">
            <a:extLst>
              <a:ext uri="{FF2B5EF4-FFF2-40B4-BE49-F238E27FC236}">
                <a16:creationId xmlns:a16="http://schemas.microsoft.com/office/drawing/2014/main" id="{81289AD0-40AD-B37D-8F52-848CF5415CD9}"/>
              </a:ext>
            </a:extLst>
          </p:cNvPr>
          <p:cNvSpPr/>
          <p:nvPr/>
        </p:nvSpPr>
        <p:spPr>
          <a:xfrm>
            <a:off x="6225103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1000 MPa</a:t>
            </a:r>
          </a:p>
        </p:txBody>
      </p:sp>
      <p:sp>
        <p:nvSpPr>
          <p:cNvPr id="127" name="Rechteck: abgerundete Ecken 39">
            <a:extLst>
              <a:ext uri="{FF2B5EF4-FFF2-40B4-BE49-F238E27FC236}">
                <a16:creationId xmlns:a16="http://schemas.microsoft.com/office/drawing/2014/main" id="{5F8DB977-E817-42C7-359F-0956B0E75ACB}"/>
              </a:ext>
            </a:extLst>
          </p:cNvPr>
          <p:cNvSpPr/>
          <p:nvPr/>
        </p:nvSpPr>
        <p:spPr>
          <a:xfrm>
            <a:off x="4735981" y="3805850"/>
            <a:ext cx="180715" cy="1891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5" name="Grafik 5">
            <a:extLst>
              <a:ext uri="{FF2B5EF4-FFF2-40B4-BE49-F238E27FC236}">
                <a16:creationId xmlns:a16="http://schemas.microsoft.com/office/drawing/2014/main" id="{6FE72E2B-267E-A7E0-7795-6C4009C5F4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586" y="5995382"/>
            <a:ext cx="2744088" cy="760113"/>
          </a:xfrm>
          <a:prstGeom prst="rect">
            <a:avLst/>
          </a:prstGeom>
        </p:spPr>
      </p:pic>
      <p:sp>
        <p:nvSpPr>
          <p:cNvPr id="165" name="Pfeil: nach unten 14">
            <a:extLst>
              <a:ext uri="{FF2B5EF4-FFF2-40B4-BE49-F238E27FC236}">
                <a16:creationId xmlns:a16="http://schemas.microsoft.com/office/drawing/2014/main" id="{71575170-E46E-25CD-44E2-8277920E536F}"/>
              </a:ext>
            </a:extLst>
          </p:cNvPr>
          <p:cNvSpPr/>
          <p:nvPr/>
        </p:nvSpPr>
        <p:spPr>
          <a:xfrm flipV="1">
            <a:off x="4456720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6" name="Pfeil: nach unten 23">
            <a:extLst>
              <a:ext uri="{FF2B5EF4-FFF2-40B4-BE49-F238E27FC236}">
                <a16:creationId xmlns:a16="http://schemas.microsoft.com/office/drawing/2014/main" id="{911D744B-ED32-2036-2907-59E2ACB0C466}"/>
              </a:ext>
            </a:extLst>
          </p:cNvPr>
          <p:cNvSpPr/>
          <p:nvPr/>
        </p:nvSpPr>
        <p:spPr>
          <a:xfrm flipV="1">
            <a:off x="6520412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E1384338-2839-A35A-8B4F-0B9C3E6B0792}"/>
              </a:ext>
            </a:extLst>
          </p:cNvPr>
          <p:cNvSpPr/>
          <p:nvPr/>
        </p:nvSpPr>
        <p:spPr>
          <a:xfrm>
            <a:off x="4870315" y="4136570"/>
            <a:ext cx="603115" cy="9218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118F21D-C039-756E-786B-05A4D6766E46}"/>
              </a:ext>
            </a:extLst>
          </p:cNvPr>
          <p:cNvGrpSpPr/>
          <p:nvPr/>
        </p:nvGrpSpPr>
        <p:grpSpPr>
          <a:xfrm>
            <a:off x="499987" y="1123441"/>
            <a:ext cx="2807122" cy="2699257"/>
            <a:chOff x="510873" y="1236691"/>
            <a:chExt cx="2807122" cy="26992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D1206DC-BAAF-BB8A-BADF-4151311873BD}"/>
                </a:ext>
              </a:extLst>
            </p:cNvPr>
            <p:cNvGrpSpPr/>
            <p:nvPr/>
          </p:nvGrpSpPr>
          <p:grpSpPr>
            <a:xfrm>
              <a:off x="510873" y="1236691"/>
              <a:ext cx="2807122" cy="2699257"/>
              <a:chOff x="510873" y="979551"/>
              <a:chExt cx="3010111" cy="2894446"/>
            </a:xfrm>
          </p:grpSpPr>
          <p:pic>
            <p:nvPicPr>
              <p:cNvPr id="6" name="Picture 12" descr="A close-up of a white pipe with copper screws&#10;&#10;Description automatically generated">
                <a:extLst>
                  <a:ext uri="{FF2B5EF4-FFF2-40B4-BE49-F238E27FC236}">
                    <a16:creationId xmlns:a16="http://schemas.microsoft.com/office/drawing/2014/main" id="{915FBF13-5E16-3D46-33C1-47A31AA90B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74"/>
              <a:stretch/>
            </p:blipFill>
            <p:spPr>
              <a:xfrm>
                <a:off x="510873" y="979551"/>
                <a:ext cx="2517436" cy="2894446"/>
              </a:xfrm>
              <a:prstGeom prst="rect">
                <a:avLst/>
              </a:prstGeom>
            </p:spPr>
          </p:pic>
          <p:cxnSp>
            <p:nvCxnSpPr>
              <p:cNvPr id="7" name="Straight Arrow Connector 30">
                <a:extLst>
                  <a:ext uri="{FF2B5EF4-FFF2-40B4-BE49-F238E27FC236}">
                    <a16:creationId xmlns:a16="http://schemas.microsoft.com/office/drawing/2014/main" id="{563D6DE3-9E57-436E-914E-19D31D07F67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8429" y="2426776"/>
                <a:ext cx="751122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5" descr="A close-up of a pillar&#10;&#10;Description automatically generated">
                <a:extLst>
                  <a:ext uri="{FF2B5EF4-FFF2-40B4-BE49-F238E27FC236}">
                    <a16:creationId xmlns:a16="http://schemas.microsoft.com/office/drawing/2014/main" id="{DDFA067A-BE7A-25B8-A106-5EADE45D0D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69551" y="1341313"/>
                <a:ext cx="1251433" cy="2175613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5FA5CE4E-E100-45F4-8A75-607D1F751906}"/>
                  </a:ext>
                </a:extLst>
              </p:cNvPr>
              <p:cNvSpPr txBox="1"/>
              <p:nvPr/>
            </p:nvSpPr>
            <p:spPr>
              <a:xfrm>
                <a:off x="2771111" y="3217049"/>
                <a:ext cx="700018" cy="2970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16 µm</a:t>
                </a:r>
              </a:p>
            </p:txBody>
          </p:sp>
          <p:cxnSp>
            <p:nvCxnSpPr>
              <p:cNvPr id="10" name="Straight Connector 11">
                <a:extLst>
                  <a:ext uri="{FF2B5EF4-FFF2-40B4-BE49-F238E27FC236}">
                    <a16:creationId xmlns:a16="http://schemas.microsoft.com/office/drawing/2014/main" id="{4F62D463-FC8C-7F2B-1943-0647FCDF66E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7701" y="3223943"/>
                <a:ext cx="6408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35">
                <a:extLst>
                  <a:ext uri="{FF2B5EF4-FFF2-40B4-BE49-F238E27FC236}">
                    <a16:creationId xmlns:a16="http://schemas.microsoft.com/office/drawing/2014/main" id="{38EBBF66-BE11-0F2F-D4DB-4673B5EFFA11}"/>
                  </a:ext>
                </a:extLst>
              </p:cNvPr>
              <p:cNvSpPr txBox="1"/>
              <p:nvPr/>
            </p:nvSpPr>
            <p:spPr>
              <a:xfrm>
                <a:off x="510873" y="3525325"/>
                <a:ext cx="900588" cy="33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15 mm</a:t>
                </a:r>
              </a:p>
            </p:txBody>
          </p:sp>
          <p:cxnSp>
            <p:nvCxnSpPr>
              <p:cNvPr id="12" name="Straight Connector 36">
                <a:extLst>
                  <a:ext uri="{FF2B5EF4-FFF2-40B4-BE49-F238E27FC236}">
                    <a16:creationId xmlns:a16="http://schemas.microsoft.com/office/drawing/2014/main" id="{069C7994-8B71-3234-3E80-66EB69D390BB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9499" y="3320318"/>
                <a:ext cx="0" cy="44992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ußzeilenplatzhalter 3">
              <a:extLst>
                <a:ext uri="{FF2B5EF4-FFF2-40B4-BE49-F238E27FC236}">
                  <a16:creationId xmlns:a16="http://schemas.microsoft.com/office/drawing/2014/main" id="{47DA3F59-29C3-845D-20D1-7CF22BA399CF}"/>
                </a:ext>
              </a:extLst>
            </p:cNvPr>
            <p:cNvSpPr txBox="1">
              <a:spLocks/>
            </p:cNvSpPr>
            <p:nvPr/>
          </p:nvSpPr>
          <p:spPr>
            <a:xfrm>
              <a:off x="556729" y="1267560"/>
              <a:ext cx="2144789" cy="307777"/>
            </a:xfrm>
            <a:prstGeom prst="rect">
              <a:avLst/>
            </a:prstGeom>
          </p:spPr>
          <p:txBody>
            <a:bodyPr vert="horz" wrap="none" lIns="0" tIns="0" rIns="0" bIns="0" rtlCol="0" anchor="t" anchorCtr="0"/>
            <a:lstStyle>
              <a:defPPr>
                <a:defRPr lang="en-US"/>
              </a:defPPr>
              <a:lvl1pPr marL="0" algn="l" defTabSz="457200" rtl="0" eaLnBrk="1" latinLnBrk="0" hangingPunct="1">
                <a:defRPr lang="de-DE" sz="600" kern="600" cap="all" spc="90" baseline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Credit: Robert Lürbke | IPP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8023186-696D-4449-81FE-2007B16608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945" y="4126044"/>
            <a:ext cx="2691775" cy="2485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98167C-0D59-9F06-711D-164C62872EF7}"/>
              </a:ext>
            </a:extLst>
          </p:cNvPr>
          <p:cNvSpPr txBox="1">
            <a:spLocks/>
          </p:cNvSpPr>
          <p:nvPr/>
        </p:nvSpPr>
        <p:spPr>
          <a:xfrm>
            <a:off x="1789832" y="118939"/>
            <a:ext cx="8339708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In-situ irradiation creep experiment</a:t>
            </a:r>
          </a:p>
        </p:txBody>
      </p:sp>
    </p:spTree>
    <p:extLst>
      <p:ext uri="{BB962C8B-B14F-4D97-AF65-F5344CB8AC3E}">
        <p14:creationId xmlns:p14="http://schemas.microsoft.com/office/powerpoint/2010/main" val="955911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09B3C51C-64C4-DF28-5D4A-F1535C609631}"/>
              </a:ext>
            </a:extLst>
          </p:cNvPr>
          <p:cNvSpPr/>
          <p:nvPr/>
        </p:nvSpPr>
        <p:spPr>
          <a:xfrm flipH="1">
            <a:off x="4580887" y="1669168"/>
            <a:ext cx="55873" cy="970438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hteck: abgerundete Ecken 11">
            <a:extLst>
              <a:ext uri="{FF2B5EF4-FFF2-40B4-BE49-F238E27FC236}">
                <a16:creationId xmlns:a16="http://schemas.microsoft.com/office/drawing/2014/main" id="{94850AEE-A2FC-AEF3-EEFB-E60DD7B6E56B}"/>
              </a:ext>
            </a:extLst>
          </p:cNvPr>
          <p:cNvSpPr/>
          <p:nvPr/>
        </p:nvSpPr>
        <p:spPr>
          <a:xfrm>
            <a:off x="4149745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Pfeil: nach unten 21">
            <a:extLst>
              <a:ext uri="{FF2B5EF4-FFF2-40B4-BE49-F238E27FC236}">
                <a16:creationId xmlns:a16="http://schemas.microsoft.com/office/drawing/2014/main" id="{E1B15AC4-349E-7CE9-2380-027DFE85C68F}"/>
              </a:ext>
            </a:extLst>
          </p:cNvPr>
          <p:cNvSpPr/>
          <p:nvPr/>
        </p:nvSpPr>
        <p:spPr>
          <a:xfrm rot="10800000" flipV="1">
            <a:off x="4456720" y="2379289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hteck 22">
            <a:extLst>
              <a:ext uri="{FF2B5EF4-FFF2-40B4-BE49-F238E27FC236}">
                <a16:creationId xmlns:a16="http://schemas.microsoft.com/office/drawing/2014/main" id="{1D72F7B4-ABDE-B2B5-9438-29210C8B7998}"/>
              </a:ext>
            </a:extLst>
          </p:cNvPr>
          <p:cNvSpPr/>
          <p:nvPr/>
        </p:nvSpPr>
        <p:spPr>
          <a:xfrm flipH="1">
            <a:off x="6644578" y="1669167"/>
            <a:ext cx="55874" cy="1481354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Pfeil: nach unten 24">
            <a:extLst>
              <a:ext uri="{FF2B5EF4-FFF2-40B4-BE49-F238E27FC236}">
                <a16:creationId xmlns:a16="http://schemas.microsoft.com/office/drawing/2014/main" id="{9626F9AE-63DB-567C-39CA-EC403A0FA018}"/>
              </a:ext>
            </a:extLst>
          </p:cNvPr>
          <p:cNvSpPr/>
          <p:nvPr/>
        </p:nvSpPr>
        <p:spPr>
          <a:xfrm rot="10800000" flipV="1">
            <a:off x="6520412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hteck 25">
            <a:extLst>
              <a:ext uri="{FF2B5EF4-FFF2-40B4-BE49-F238E27FC236}">
                <a16:creationId xmlns:a16="http://schemas.microsoft.com/office/drawing/2014/main" id="{82D77E34-8B6B-C597-6197-6314F05F4517}"/>
              </a:ext>
            </a:extLst>
          </p:cNvPr>
          <p:cNvSpPr/>
          <p:nvPr/>
        </p:nvSpPr>
        <p:spPr>
          <a:xfrm flipH="1">
            <a:off x="8680363" y="1669167"/>
            <a:ext cx="55874" cy="1481354"/>
          </a:xfrm>
          <a:prstGeom prst="rect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Pfeil: nach unten 27">
            <a:extLst>
              <a:ext uri="{FF2B5EF4-FFF2-40B4-BE49-F238E27FC236}">
                <a16:creationId xmlns:a16="http://schemas.microsoft.com/office/drawing/2014/main" id="{FA532D02-9967-2EF5-192C-7A52CBC79FE2}"/>
              </a:ext>
            </a:extLst>
          </p:cNvPr>
          <p:cNvSpPr/>
          <p:nvPr/>
        </p:nvSpPr>
        <p:spPr>
          <a:xfrm rot="10800000" flipV="1">
            <a:off x="8556197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3" name="Pfeil: nach rechts 36">
            <a:extLst>
              <a:ext uri="{FF2B5EF4-FFF2-40B4-BE49-F238E27FC236}">
                <a16:creationId xmlns:a16="http://schemas.microsoft.com/office/drawing/2014/main" id="{03275002-1E3E-8F2F-EC70-BD519476F3D5}"/>
              </a:ext>
            </a:extLst>
          </p:cNvPr>
          <p:cNvSpPr/>
          <p:nvPr/>
        </p:nvSpPr>
        <p:spPr>
          <a:xfrm>
            <a:off x="7290860" y="1862687"/>
            <a:ext cx="1416468" cy="614853"/>
          </a:xfrm>
          <a:prstGeom prst="rightArrow">
            <a:avLst/>
          </a:prstGeom>
          <a:solidFill>
            <a:srgbClr val="EF7C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9" name="Rechteck 37">
            <a:extLst>
              <a:ext uri="{FF2B5EF4-FFF2-40B4-BE49-F238E27FC236}">
                <a16:creationId xmlns:a16="http://schemas.microsoft.com/office/drawing/2014/main" id="{CACA113B-B018-680E-973B-080CC3C0C241}"/>
              </a:ext>
            </a:extLst>
          </p:cNvPr>
          <p:cNvSpPr/>
          <p:nvPr/>
        </p:nvSpPr>
        <p:spPr>
          <a:xfrm>
            <a:off x="7318876" y="2016226"/>
            <a:ext cx="1250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20.3 MeV W</a:t>
            </a:r>
            <a:r>
              <a: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6+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0" name="Rechteck 42">
            <a:extLst>
              <a:ext uri="{FF2B5EF4-FFF2-40B4-BE49-F238E27FC236}">
                <a16:creationId xmlns:a16="http://schemas.microsoft.com/office/drawing/2014/main" id="{972E511F-AF2C-8302-9919-3A68F2E5872C}"/>
              </a:ext>
            </a:extLst>
          </p:cNvPr>
          <p:cNvSpPr/>
          <p:nvPr/>
        </p:nvSpPr>
        <p:spPr>
          <a:xfrm>
            <a:off x="4149745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MPa</a:t>
            </a:r>
          </a:p>
        </p:txBody>
      </p:sp>
      <p:sp>
        <p:nvSpPr>
          <p:cNvPr id="31" name="Rechteck: abgerundete Ecken 56">
            <a:extLst>
              <a:ext uri="{FF2B5EF4-FFF2-40B4-BE49-F238E27FC236}">
                <a16:creationId xmlns:a16="http://schemas.microsoft.com/office/drawing/2014/main" id="{78D06245-438D-50E0-351C-F375EDC93968}"/>
              </a:ext>
            </a:extLst>
          </p:cNvPr>
          <p:cNvSpPr/>
          <p:nvPr/>
        </p:nvSpPr>
        <p:spPr>
          <a:xfrm>
            <a:off x="6225103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" name="Rechteck 57">
            <a:extLst>
              <a:ext uri="{FF2B5EF4-FFF2-40B4-BE49-F238E27FC236}">
                <a16:creationId xmlns:a16="http://schemas.microsoft.com/office/drawing/2014/main" id="{6063B5A6-5CBD-5D67-7693-B8A6A9757B72}"/>
              </a:ext>
            </a:extLst>
          </p:cNvPr>
          <p:cNvSpPr/>
          <p:nvPr/>
        </p:nvSpPr>
        <p:spPr>
          <a:xfrm>
            <a:off x="6225103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1000 MPa</a:t>
            </a:r>
          </a:p>
        </p:txBody>
      </p:sp>
      <p:sp>
        <p:nvSpPr>
          <p:cNvPr id="33" name="Rechteck: abgerundete Ecken 58">
            <a:extLst>
              <a:ext uri="{FF2B5EF4-FFF2-40B4-BE49-F238E27FC236}">
                <a16:creationId xmlns:a16="http://schemas.microsoft.com/office/drawing/2014/main" id="{F597D00A-D178-32C1-C16C-A8AC94167310}"/>
              </a:ext>
            </a:extLst>
          </p:cNvPr>
          <p:cNvSpPr/>
          <p:nvPr/>
        </p:nvSpPr>
        <p:spPr>
          <a:xfrm>
            <a:off x="8252201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Rechteck 59">
            <a:extLst>
              <a:ext uri="{FF2B5EF4-FFF2-40B4-BE49-F238E27FC236}">
                <a16:creationId xmlns:a16="http://schemas.microsoft.com/office/drawing/2014/main" id="{09177A06-DA73-59C8-89B6-54EC5452E87E}"/>
              </a:ext>
            </a:extLst>
          </p:cNvPr>
          <p:cNvSpPr/>
          <p:nvPr/>
        </p:nvSpPr>
        <p:spPr>
          <a:xfrm>
            <a:off x="8252201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970 MPa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feld 31">
                <a:extLst>
                  <a:ext uri="{FF2B5EF4-FFF2-40B4-BE49-F238E27FC236}">
                    <a16:creationId xmlns:a16="http://schemas.microsoft.com/office/drawing/2014/main" id="{0790CF13-86A5-7D27-CCE4-EFD1B49D7A6D}"/>
                  </a:ext>
                </a:extLst>
              </p:cNvPr>
              <p:cNvSpPr txBox="1"/>
              <p:nvPr/>
            </p:nvSpPr>
            <p:spPr>
              <a:xfrm>
                <a:off x="8884057" y="2059802"/>
                <a:ext cx="1142749" cy="5899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:r>
                  <a:rPr lang="en-GB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heating</a:t>
                </a:r>
              </a:p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&lt;100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1600" dirty="0" err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feld 31">
                <a:extLst>
                  <a:ext uri="{FF2B5EF4-FFF2-40B4-BE49-F238E27FC236}">
                    <a16:creationId xmlns:a16="http://schemas.microsoft.com/office/drawing/2014/main" id="{0790CF13-86A5-7D27-CCE4-EFD1B49D7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057" y="2059802"/>
                <a:ext cx="1142749" cy="589905"/>
              </a:xfrm>
              <a:prstGeom prst="rect">
                <a:avLst/>
              </a:prstGeom>
              <a:blipFill>
                <a:blip r:embed="rId2"/>
                <a:stretch>
                  <a:fillRect l="-10989" t="-6383" r="-1099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3" name="Grafik 29">
            <a:extLst>
              <a:ext uri="{FF2B5EF4-FFF2-40B4-BE49-F238E27FC236}">
                <a16:creationId xmlns:a16="http://schemas.microsoft.com/office/drawing/2014/main" id="{185659F7-B31F-28E8-DC34-B9D88BECF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82" y="3734789"/>
            <a:ext cx="3492500" cy="2849880"/>
          </a:xfrm>
          <a:prstGeom prst="rect">
            <a:avLst/>
          </a:prstGeom>
        </p:spPr>
      </p:pic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F7C91F2-7B8F-B497-3889-DA125B979BC6}"/>
              </a:ext>
            </a:extLst>
          </p:cNvPr>
          <p:cNvGrpSpPr/>
          <p:nvPr/>
        </p:nvGrpSpPr>
        <p:grpSpPr>
          <a:xfrm>
            <a:off x="5223753" y="4079036"/>
            <a:ext cx="710119" cy="901525"/>
            <a:chOff x="5223753" y="4079036"/>
            <a:chExt cx="710119" cy="901525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611719F2-513A-90F9-386A-1F274D2182E1}"/>
                </a:ext>
              </a:extLst>
            </p:cNvPr>
            <p:cNvSpPr/>
            <p:nvPr/>
          </p:nvSpPr>
          <p:spPr>
            <a:xfrm>
              <a:off x="5330757" y="4443835"/>
              <a:ext cx="603115" cy="536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6D738C58-C9B3-4169-8C57-E5E6B07E7FAD}"/>
                </a:ext>
              </a:extLst>
            </p:cNvPr>
            <p:cNvSpPr/>
            <p:nvPr/>
          </p:nvSpPr>
          <p:spPr>
            <a:xfrm>
              <a:off x="5223753" y="4079036"/>
              <a:ext cx="603115" cy="536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45" name="Rechteck: abgerundete Ecken 90">
            <a:extLst>
              <a:ext uri="{FF2B5EF4-FFF2-40B4-BE49-F238E27FC236}">
                <a16:creationId xmlns:a16="http://schemas.microsoft.com/office/drawing/2014/main" id="{9F122664-9D4A-BE1A-448D-3A87FDA2F740}"/>
              </a:ext>
            </a:extLst>
          </p:cNvPr>
          <p:cNvSpPr/>
          <p:nvPr/>
        </p:nvSpPr>
        <p:spPr>
          <a:xfrm rot="2003631">
            <a:off x="4773428" y="4762276"/>
            <a:ext cx="688212" cy="1891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0" name="Grafik 5">
            <a:extLst>
              <a:ext uri="{FF2B5EF4-FFF2-40B4-BE49-F238E27FC236}">
                <a16:creationId xmlns:a16="http://schemas.microsoft.com/office/drawing/2014/main" id="{E69BEFDB-2DC7-CA0A-5FC5-28CADB5EE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586" y="5995382"/>
            <a:ext cx="2744088" cy="760113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3FF83A9-5EDC-65FA-52B6-0DE66A396873}"/>
              </a:ext>
            </a:extLst>
          </p:cNvPr>
          <p:cNvGrpSpPr/>
          <p:nvPr/>
        </p:nvGrpSpPr>
        <p:grpSpPr>
          <a:xfrm>
            <a:off x="4006582" y="1313178"/>
            <a:ext cx="5899418" cy="1866375"/>
            <a:chOff x="4006582" y="1313178"/>
            <a:chExt cx="7382312" cy="1866375"/>
          </a:xfrm>
        </p:grpSpPr>
        <p:cxnSp>
          <p:nvCxnSpPr>
            <p:cNvPr id="120" name="Gerader Verbinder 32">
              <a:extLst>
                <a:ext uri="{FF2B5EF4-FFF2-40B4-BE49-F238E27FC236}">
                  <a16:creationId xmlns:a16="http://schemas.microsoft.com/office/drawing/2014/main" id="{6807613D-B55C-1F47-4D58-0104D6388D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1313178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1" name="Gerader Verbinder 34">
              <a:extLst>
                <a:ext uri="{FF2B5EF4-FFF2-40B4-BE49-F238E27FC236}">
                  <a16:creationId xmlns:a16="http://schemas.microsoft.com/office/drawing/2014/main" id="{76CC7F63-9922-109E-6866-D89BEB4D33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2731466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2" name="Gerader Verbinder 35">
              <a:extLst>
                <a:ext uri="{FF2B5EF4-FFF2-40B4-BE49-F238E27FC236}">
                  <a16:creationId xmlns:a16="http://schemas.microsoft.com/office/drawing/2014/main" id="{30A313C5-3DFA-9F0C-6629-33B3E112BD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3179553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3" name="Pfeil: nach unten 14">
            <a:extLst>
              <a:ext uri="{FF2B5EF4-FFF2-40B4-BE49-F238E27FC236}">
                <a16:creationId xmlns:a16="http://schemas.microsoft.com/office/drawing/2014/main" id="{F0112D54-A13E-B573-2792-9432BE446958}"/>
              </a:ext>
            </a:extLst>
          </p:cNvPr>
          <p:cNvSpPr/>
          <p:nvPr/>
        </p:nvSpPr>
        <p:spPr>
          <a:xfrm flipV="1">
            <a:off x="4456720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4" name="Pfeil: nach unten 23">
            <a:extLst>
              <a:ext uri="{FF2B5EF4-FFF2-40B4-BE49-F238E27FC236}">
                <a16:creationId xmlns:a16="http://schemas.microsoft.com/office/drawing/2014/main" id="{837D3879-BD85-79CD-2A8D-AB7B16452EFC}"/>
              </a:ext>
            </a:extLst>
          </p:cNvPr>
          <p:cNvSpPr/>
          <p:nvPr/>
        </p:nvSpPr>
        <p:spPr>
          <a:xfrm flipV="1">
            <a:off x="6520412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5" name="Pfeil: nach unten 26">
            <a:extLst>
              <a:ext uri="{FF2B5EF4-FFF2-40B4-BE49-F238E27FC236}">
                <a16:creationId xmlns:a16="http://schemas.microsoft.com/office/drawing/2014/main" id="{3856113B-2F95-53C3-2BAC-D795481950E9}"/>
              </a:ext>
            </a:extLst>
          </p:cNvPr>
          <p:cNvSpPr/>
          <p:nvPr/>
        </p:nvSpPr>
        <p:spPr>
          <a:xfrm flipV="1">
            <a:off x="8556197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E73B06-AB1A-3EB4-6886-A650846F9724}"/>
              </a:ext>
            </a:extLst>
          </p:cNvPr>
          <p:cNvGrpSpPr/>
          <p:nvPr/>
        </p:nvGrpSpPr>
        <p:grpSpPr>
          <a:xfrm>
            <a:off x="499987" y="1123441"/>
            <a:ext cx="2807122" cy="2699257"/>
            <a:chOff x="510873" y="1236691"/>
            <a:chExt cx="2807122" cy="269925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EE9C5AD-068F-12D4-37F6-DFDF0CAD9227}"/>
                </a:ext>
              </a:extLst>
            </p:cNvPr>
            <p:cNvGrpSpPr/>
            <p:nvPr/>
          </p:nvGrpSpPr>
          <p:grpSpPr>
            <a:xfrm>
              <a:off x="510873" y="1236691"/>
              <a:ext cx="2807122" cy="2699257"/>
              <a:chOff x="510873" y="979551"/>
              <a:chExt cx="3010111" cy="2894446"/>
            </a:xfrm>
          </p:grpSpPr>
          <p:pic>
            <p:nvPicPr>
              <p:cNvPr id="12" name="Picture 12" descr="A close-up of a white pipe with copper screws&#10;&#10;Description automatically generated">
                <a:extLst>
                  <a:ext uri="{FF2B5EF4-FFF2-40B4-BE49-F238E27FC236}">
                    <a16:creationId xmlns:a16="http://schemas.microsoft.com/office/drawing/2014/main" id="{19D282BC-ABFD-0567-808D-A4F10834B1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74"/>
              <a:stretch/>
            </p:blipFill>
            <p:spPr>
              <a:xfrm>
                <a:off x="510873" y="979551"/>
                <a:ext cx="2517436" cy="2894446"/>
              </a:xfrm>
              <a:prstGeom prst="rect">
                <a:avLst/>
              </a:prstGeom>
            </p:spPr>
          </p:pic>
          <p:cxnSp>
            <p:nvCxnSpPr>
              <p:cNvPr id="14" name="Straight Arrow Connector 30">
                <a:extLst>
                  <a:ext uri="{FF2B5EF4-FFF2-40B4-BE49-F238E27FC236}">
                    <a16:creationId xmlns:a16="http://schemas.microsoft.com/office/drawing/2014/main" id="{617C1F91-7725-C9B4-75B4-4E7DB7AA65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8429" y="2426776"/>
                <a:ext cx="751122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5" descr="A close-up of a pillar&#10;&#10;Description automatically generated">
                <a:extLst>
                  <a:ext uri="{FF2B5EF4-FFF2-40B4-BE49-F238E27FC236}">
                    <a16:creationId xmlns:a16="http://schemas.microsoft.com/office/drawing/2014/main" id="{56EBA6F9-D20E-45F1-9BD8-2A09AF0271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69551" y="1341313"/>
                <a:ext cx="1251433" cy="2175613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16" name="TextBox 7">
                <a:extLst>
                  <a:ext uri="{FF2B5EF4-FFF2-40B4-BE49-F238E27FC236}">
                    <a16:creationId xmlns:a16="http://schemas.microsoft.com/office/drawing/2014/main" id="{E8A7FE37-D116-D1A4-7B3A-CE42A71D997E}"/>
                  </a:ext>
                </a:extLst>
              </p:cNvPr>
              <p:cNvSpPr txBox="1"/>
              <p:nvPr/>
            </p:nvSpPr>
            <p:spPr>
              <a:xfrm>
                <a:off x="2771111" y="3217049"/>
                <a:ext cx="700018" cy="2970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16 µm</a:t>
                </a:r>
              </a:p>
            </p:txBody>
          </p:sp>
          <p:cxnSp>
            <p:nvCxnSpPr>
              <p:cNvPr id="17" name="Straight Connector 11">
                <a:extLst>
                  <a:ext uri="{FF2B5EF4-FFF2-40B4-BE49-F238E27FC236}">
                    <a16:creationId xmlns:a16="http://schemas.microsoft.com/office/drawing/2014/main" id="{68EF85AF-D8D8-FC6F-B2B0-060B95AA21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7701" y="3223943"/>
                <a:ext cx="6408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35">
                <a:extLst>
                  <a:ext uri="{FF2B5EF4-FFF2-40B4-BE49-F238E27FC236}">
                    <a16:creationId xmlns:a16="http://schemas.microsoft.com/office/drawing/2014/main" id="{1C95854E-5265-9A1F-4E53-897FDD90D713}"/>
                  </a:ext>
                </a:extLst>
              </p:cNvPr>
              <p:cNvSpPr txBox="1"/>
              <p:nvPr/>
            </p:nvSpPr>
            <p:spPr>
              <a:xfrm>
                <a:off x="510873" y="3525325"/>
                <a:ext cx="900588" cy="33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15 mm</a:t>
                </a:r>
              </a:p>
            </p:txBody>
          </p:sp>
          <p:cxnSp>
            <p:nvCxnSpPr>
              <p:cNvPr id="19" name="Straight Connector 36">
                <a:extLst>
                  <a:ext uri="{FF2B5EF4-FFF2-40B4-BE49-F238E27FC236}">
                    <a16:creationId xmlns:a16="http://schemas.microsoft.com/office/drawing/2014/main" id="{E9A9629E-2AFF-5FF0-23B0-6FEEB9F27C7E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9499" y="3320318"/>
                <a:ext cx="0" cy="44992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Fußzeilenplatzhalter 3">
              <a:extLst>
                <a:ext uri="{FF2B5EF4-FFF2-40B4-BE49-F238E27FC236}">
                  <a16:creationId xmlns:a16="http://schemas.microsoft.com/office/drawing/2014/main" id="{5AA11EB5-AE07-C576-B73F-AA5BF609FD45}"/>
                </a:ext>
              </a:extLst>
            </p:cNvPr>
            <p:cNvSpPr txBox="1">
              <a:spLocks/>
            </p:cNvSpPr>
            <p:nvPr/>
          </p:nvSpPr>
          <p:spPr>
            <a:xfrm>
              <a:off x="556729" y="1267560"/>
              <a:ext cx="2144789" cy="307777"/>
            </a:xfrm>
            <a:prstGeom prst="rect">
              <a:avLst/>
            </a:prstGeom>
          </p:spPr>
          <p:txBody>
            <a:bodyPr vert="horz" wrap="none" lIns="0" tIns="0" rIns="0" bIns="0" rtlCol="0" anchor="t" anchorCtr="0"/>
            <a:lstStyle>
              <a:defPPr>
                <a:defRPr lang="en-US"/>
              </a:defPPr>
              <a:lvl1pPr marL="0" algn="l" defTabSz="457200" rtl="0" eaLnBrk="1" latinLnBrk="0" hangingPunct="1">
                <a:defRPr lang="de-DE" sz="600" kern="600" cap="all" spc="90" baseline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Credit: Robert Lürbke | IPP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01F2A0EA-837C-F986-CFC6-77033E2FA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45" y="4126044"/>
            <a:ext cx="2691775" cy="24855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D01508-4711-9153-93F5-3A1EEE69061D}"/>
              </a:ext>
            </a:extLst>
          </p:cNvPr>
          <p:cNvSpPr txBox="1">
            <a:spLocks/>
          </p:cNvSpPr>
          <p:nvPr/>
        </p:nvSpPr>
        <p:spPr>
          <a:xfrm>
            <a:off x="1789832" y="118939"/>
            <a:ext cx="8339708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In-situ irradiation creep experiment</a:t>
            </a:r>
          </a:p>
        </p:txBody>
      </p:sp>
    </p:spTree>
    <p:extLst>
      <p:ext uri="{BB962C8B-B14F-4D97-AF65-F5344CB8AC3E}">
        <p14:creationId xmlns:p14="http://schemas.microsoft.com/office/powerpoint/2010/main" val="38833693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1">
            <a:extLst>
              <a:ext uri="{FF2B5EF4-FFF2-40B4-BE49-F238E27FC236}">
                <a16:creationId xmlns:a16="http://schemas.microsoft.com/office/drawing/2014/main" id="{932B7328-F912-8098-44D4-9F76E6AE64AC}"/>
              </a:ext>
            </a:extLst>
          </p:cNvPr>
          <p:cNvSpPr/>
          <p:nvPr/>
        </p:nvSpPr>
        <p:spPr>
          <a:xfrm flipH="1">
            <a:off x="4580887" y="1669168"/>
            <a:ext cx="55873" cy="970438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hteck: abgerundete Ecken 11">
            <a:extLst>
              <a:ext uri="{FF2B5EF4-FFF2-40B4-BE49-F238E27FC236}">
                <a16:creationId xmlns:a16="http://schemas.microsoft.com/office/drawing/2014/main" id="{2ABFE563-D082-D78C-7C34-2924E1E2BC69}"/>
              </a:ext>
            </a:extLst>
          </p:cNvPr>
          <p:cNvSpPr/>
          <p:nvPr/>
        </p:nvSpPr>
        <p:spPr>
          <a:xfrm>
            <a:off x="4149745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Pfeil: nach unten 21">
            <a:extLst>
              <a:ext uri="{FF2B5EF4-FFF2-40B4-BE49-F238E27FC236}">
                <a16:creationId xmlns:a16="http://schemas.microsoft.com/office/drawing/2014/main" id="{48B851AF-509B-27FF-AB67-4E684AF61818}"/>
              </a:ext>
            </a:extLst>
          </p:cNvPr>
          <p:cNvSpPr/>
          <p:nvPr/>
        </p:nvSpPr>
        <p:spPr>
          <a:xfrm rot="10800000" flipV="1">
            <a:off x="4456720" y="2379289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hteck 22">
            <a:extLst>
              <a:ext uri="{FF2B5EF4-FFF2-40B4-BE49-F238E27FC236}">
                <a16:creationId xmlns:a16="http://schemas.microsoft.com/office/drawing/2014/main" id="{093F9EE5-F810-1E44-6010-060E25A6587D}"/>
              </a:ext>
            </a:extLst>
          </p:cNvPr>
          <p:cNvSpPr/>
          <p:nvPr/>
        </p:nvSpPr>
        <p:spPr>
          <a:xfrm flipH="1">
            <a:off x="6644578" y="1669167"/>
            <a:ext cx="55874" cy="1481354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Pfeil: nach unten 24">
            <a:extLst>
              <a:ext uri="{FF2B5EF4-FFF2-40B4-BE49-F238E27FC236}">
                <a16:creationId xmlns:a16="http://schemas.microsoft.com/office/drawing/2014/main" id="{32C5DD62-B5CE-ABFA-0117-CBE1FD8BE9D9}"/>
              </a:ext>
            </a:extLst>
          </p:cNvPr>
          <p:cNvSpPr/>
          <p:nvPr/>
        </p:nvSpPr>
        <p:spPr>
          <a:xfrm rot="10800000" flipV="1">
            <a:off x="6520412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hteck 25">
            <a:extLst>
              <a:ext uri="{FF2B5EF4-FFF2-40B4-BE49-F238E27FC236}">
                <a16:creationId xmlns:a16="http://schemas.microsoft.com/office/drawing/2014/main" id="{DB4375F2-9F4C-0166-D320-D4923604BED0}"/>
              </a:ext>
            </a:extLst>
          </p:cNvPr>
          <p:cNvSpPr/>
          <p:nvPr/>
        </p:nvSpPr>
        <p:spPr>
          <a:xfrm flipH="1">
            <a:off x="8680363" y="1669167"/>
            <a:ext cx="55874" cy="1481354"/>
          </a:xfrm>
          <a:prstGeom prst="rect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Pfeil: nach unten 27">
            <a:extLst>
              <a:ext uri="{FF2B5EF4-FFF2-40B4-BE49-F238E27FC236}">
                <a16:creationId xmlns:a16="http://schemas.microsoft.com/office/drawing/2014/main" id="{21507AD8-0216-F5EC-179C-78C56F189E9C}"/>
              </a:ext>
            </a:extLst>
          </p:cNvPr>
          <p:cNvSpPr/>
          <p:nvPr/>
        </p:nvSpPr>
        <p:spPr>
          <a:xfrm rot="10800000" flipV="1">
            <a:off x="8556197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hteck 28">
            <a:extLst>
              <a:ext uri="{FF2B5EF4-FFF2-40B4-BE49-F238E27FC236}">
                <a16:creationId xmlns:a16="http://schemas.microsoft.com/office/drawing/2014/main" id="{8AC480B8-F273-CAD3-2130-5B9430213771}"/>
              </a:ext>
            </a:extLst>
          </p:cNvPr>
          <p:cNvSpPr/>
          <p:nvPr/>
        </p:nvSpPr>
        <p:spPr>
          <a:xfrm flipH="1">
            <a:off x="10714144" y="1650653"/>
            <a:ext cx="55874" cy="1481354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Pfeil: nach unten 30">
            <a:extLst>
              <a:ext uri="{FF2B5EF4-FFF2-40B4-BE49-F238E27FC236}">
                <a16:creationId xmlns:a16="http://schemas.microsoft.com/office/drawing/2014/main" id="{E3856B93-44E0-38BD-6EC8-A1D9D58BF93E}"/>
              </a:ext>
            </a:extLst>
          </p:cNvPr>
          <p:cNvSpPr/>
          <p:nvPr/>
        </p:nvSpPr>
        <p:spPr>
          <a:xfrm rot="10800000" flipV="1">
            <a:off x="10589978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Pfeil: nach rechts 36">
            <a:extLst>
              <a:ext uri="{FF2B5EF4-FFF2-40B4-BE49-F238E27FC236}">
                <a16:creationId xmlns:a16="http://schemas.microsoft.com/office/drawing/2014/main" id="{F83E0BF9-C82E-F44D-9A04-858E01FDDCCC}"/>
              </a:ext>
            </a:extLst>
          </p:cNvPr>
          <p:cNvSpPr/>
          <p:nvPr/>
        </p:nvSpPr>
        <p:spPr>
          <a:xfrm>
            <a:off x="7290860" y="1862687"/>
            <a:ext cx="1416468" cy="614853"/>
          </a:xfrm>
          <a:prstGeom prst="rightArrow">
            <a:avLst/>
          </a:prstGeom>
          <a:solidFill>
            <a:srgbClr val="EF7C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hteck 37">
            <a:extLst>
              <a:ext uri="{FF2B5EF4-FFF2-40B4-BE49-F238E27FC236}">
                <a16:creationId xmlns:a16="http://schemas.microsoft.com/office/drawing/2014/main" id="{BA092913-4288-5279-5CEC-7B7C9C1E789B}"/>
              </a:ext>
            </a:extLst>
          </p:cNvPr>
          <p:cNvSpPr/>
          <p:nvPr/>
        </p:nvSpPr>
        <p:spPr>
          <a:xfrm>
            <a:off x="7318876" y="2016226"/>
            <a:ext cx="1250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20.3 MeV W</a:t>
            </a:r>
            <a:r>
              <a: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6+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5" name="Rechteck 42">
            <a:extLst>
              <a:ext uri="{FF2B5EF4-FFF2-40B4-BE49-F238E27FC236}">
                <a16:creationId xmlns:a16="http://schemas.microsoft.com/office/drawing/2014/main" id="{03D60B80-F597-47E8-840F-3715EE1E89BD}"/>
              </a:ext>
            </a:extLst>
          </p:cNvPr>
          <p:cNvSpPr/>
          <p:nvPr/>
        </p:nvSpPr>
        <p:spPr>
          <a:xfrm>
            <a:off x="4149745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MPa</a:t>
            </a:r>
          </a:p>
        </p:txBody>
      </p:sp>
      <p:sp>
        <p:nvSpPr>
          <p:cNvPr id="76" name="Rechteck: abgerundete Ecken 56">
            <a:extLst>
              <a:ext uri="{FF2B5EF4-FFF2-40B4-BE49-F238E27FC236}">
                <a16:creationId xmlns:a16="http://schemas.microsoft.com/office/drawing/2014/main" id="{805B2D41-19AD-9680-AA2F-33BA25C93AEE}"/>
              </a:ext>
            </a:extLst>
          </p:cNvPr>
          <p:cNvSpPr/>
          <p:nvPr/>
        </p:nvSpPr>
        <p:spPr>
          <a:xfrm>
            <a:off x="6225103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Rechteck 57">
            <a:extLst>
              <a:ext uri="{FF2B5EF4-FFF2-40B4-BE49-F238E27FC236}">
                <a16:creationId xmlns:a16="http://schemas.microsoft.com/office/drawing/2014/main" id="{89534772-07BC-022B-D370-66B63C8E2CDA}"/>
              </a:ext>
            </a:extLst>
          </p:cNvPr>
          <p:cNvSpPr/>
          <p:nvPr/>
        </p:nvSpPr>
        <p:spPr>
          <a:xfrm>
            <a:off x="6225103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1000 MPa</a:t>
            </a:r>
          </a:p>
        </p:txBody>
      </p:sp>
      <p:sp>
        <p:nvSpPr>
          <p:cNvPr id="78" name="Rechteck: abgerundete Ecken 58">
            <a:extLst>
              <a:ext uri="{FF2B5EF4-FFF2-40B4-BE49-F238E27FC236}">
                <a16:creationId xmlns:a16="http://schemas.microsoft.com/office/drawing/2014/main" id="{4A4E18D1-95BE-E00C-765D-D67739725BEA}"/>
              </a:ext>
            </a:extLst>
          </p:cNvPr>
          <p:cNvSpPr/>
          <p:nvPr/>
        </p:nvSpPr>
        <p:spPr>
          <a:xfrm>
            <a:off x="8252201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Rechteck 59">
            <a:extLst>
              <a:ext uri="{FF2B5EF4-FFF2-40B4-BE49-F238E27FC236}">
                <a16:creationId xmlns:a16="http://schemas.microsoft.com/office/drawing/2014/main" id="{27BD37D0-C19F-06BD-C8FA-D874D47C2ED6}"/>
              </a:ext>
            </a:extLst>
          </p:cNvPr>
          <p:cNvSpPr/>
          <p:nvPr/>
        </p:nvSpPr>
        <p:spPr>
          <a:xfrm>
            <a:off x="8252201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970 MPa</a:t>
            </a:r>
          </a:p>
        </p:txBody>
      </p:sp>
      <p:sp>
        <p:nvSpPr>
          <p:cNvPr id="80" name="Rechteck: abgerundete Ecken 60">
            <a:extLst>
              <a:ext uri="{FF2B5EF4-FFF2-40B4-BE49-F238E27FC236}">
                <a16:creationId xmlns:a16="http://schemas.microsoft.com/office/drawing/2014/main" id="{19AAAB23-8A80-AC13-B008-EF61F380D494}"/>
              </a:ext>
            </a:extLst>
          </p:cNvPr>
          <p:cNvSpPr/>
          <p:nvPr/>
        </p:nvSpPr>
        <p:spPr>
          <a:xfrm>
            <a:off x="10283903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Rechteck 61">
            <a:extLst>
              <a:ext uri="{FF2B5EF4-FFF2-40B4-BE49-F238E27FC236}">
                <a16:creationId xmlns:a16="http://schemas.microsoft.com/office/drawing/2014/main" id="{38F8D2FC-0705-A5E0-11B2-14D260CAC9C2}"/>
              </a:ext>
            </a:extLst>
          </p:cNvPr>
          <p:cNvSpPr/>
          <p:nvPr/>
        </p:nvSpPr>
        <p:spPr>
          <a:xfrm>
            <a:off x="10283903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990 MPa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31">
                <a:extLst>
                  <a:ext uri="{FF2B5EF4-FFF2-40B4-BE49-F238E27FC236}">
                    <a16:creationId xmlns:a16="http://schemas.microsoft.com/office/drawing/2014/main" id="{7CD5C3FE-D62B-101A-A3F6-3B38F6A65E37}"/>
                  </a:ext>
                </a:extLst>
              </p:cNvPr>
              <p:cNvSpPr txBox="1"/>
              <p:nvPr/>
            </p:nvSpPr>
            <p:spPr>
              <a:xfrm>
                <a:off x="8884057" y="2059802"/>
                <a:ext cx="1142749" cy="5899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:r>
                  <a:rPr lang="en-GB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heating</a:t>
                </a:r>
              </a:p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&lt;100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1600" dirty="0" err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" name="Textfeld 31">
                <a:extLst>
                  <a:ext uri="{FF2B5EF4-FFF2-40B4-BE49-F238E27FC236}">
                    <a16:creationId xmlns:a16="http://schemas.microsoft.com/office/drawing/2014/main" id="{7CD5C3FE-D62B-101A-A3F6-3B38F6A65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057" y="2059802"/>
                <a:ext cx="1142749" cy="589905"/>
              </a:xfrm>
              <a:prstGeom prst="rect">
                <a:avLst/>
              </a:prstGeom>
              <a:blipFill>
                <a:blip r:embed="rId2"/>
                <a:stretch>
                  <a:fillRect l="-10989" t="-6383" r="-1099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29">
            <a:extLst>
              <a:ext uri="{FF2B5EF4-FFF2-40B4-BE49-F238E27FC236}">
                <a16:creationId xmlns:a16="http://schemas.microsoft.com/office/drawing/2014/main" id="{BB1F7EE2-121A-D38A-EC7C-E6A826670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82" y="3734789"/>
            <a:ext cx="3492500" cy="2849880"/>
          </a:xfrm>
          <a:prstGeom prst="rect">
            <a:avLst/>
          </a:prstGeom>
        </p:spPr>
      </p:pic>
      <p:sp>
        <p:nvSpPr>
          <p:cNvPr id="3" name="Rechteck: abgerundete Ecken 39">
            <a:extLst>
              <a:ext uri="{FF2B5EF4-FFF2-40B4-BE49-F238E27FC236}">
                <a16:creationId xmlns:a16="http://schemas.microsoft.com/office/drawing/2014/main" id="{9E0D949B-52AB-EDD1-ACB1-8B7E6B031CEE}"/>
              </a:ext>
            </a:extLst>
          </p:cNvPr>
          <p:cNvSpPr/>
          <p:nvPr/>
        </p:nvSpPr>
        <p:spPr>
          <a:xfrm>
            <a:off x="5266659" y="4158638"/>
            <a:ext cx="180715" cy="189169"/>
          </a:xfrm>
          <a:prstGeom prst="roundRect">
            <a:avLst/>
          </a:prstGeom>
          <a:solidFill>
            <a:schemeClr val="accent2">
              <a:alpha val="40000"/>
            </a:scheme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" name="Grafik 5">
            <a:extLst>
              <a:ext uri="{FF2B5EF4-FFF2-40B4-BE49-F238E27FC236}">
                <a16:creationId xmlns:a16="http://schemas.microsoft.com/office/drawing/2014/main" id="{348C7BA1-AD9F-43EB-6AD3-E63CB929E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586" y="5995382"/>
            <a:ext cx="2744088" cy="760113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C7B8FD65-1F50-3759-0D21-F80361752EF8}"/>
              </a:ext>
            </a:extLst>
          </p:cNvPr>
          <p:cNvGrpSpPr/>
          <p:nvPr/>
        </p:nvGrpSpPr>
        <p:grpSpPr>
          <a:xfrm>
            <a:off x="4006581" y="1313178"/>
            <a:ext cx="7413893" cy="1866375"/>
            <a:chOff x="4006582" y="1313178"/>
            <a:chExt cx="7382312" cy="1866375"/>
          </a:xfrm>
        </p:grpSpPr>
        <p:cxnSp>
          <p:nvCxnSpPr>
            <p:cNvPr id="52" name="Gerader Verbinder 32">
              <a:extLst>
                <a:ext uri="{FF2B5EF4-FFF2-40B4-BE49-F238E27FC236}">
                  <a16:creationId xmlns:a16="http://schemas.microsoft.com/office/drawing/2014/main" id="{7C28EAB8-5F0E-2CF8-B909-4A81D3E48E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1313178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53" name="Gerader Verbinder 34">
              <a:extLst>
                <a:ext uri="{FF2B5EF4-FFF2-40B4-BE49-F238E27FC236}">
                  <a16:creationId xmlns:a16="http://schemas.microsoft.com/office/drawing/2014/main" id="{DB4751F3-2C20-A750-3EB5-7CCF13BF6B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2731466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83" name="Gerader Verbinder 35">
              <a:extLst>
                <a:ext uri="{FF2B5EF4-FFF2-40B4-BE49-F238E27FC236}">
                  <a16:creationId xmlns:a16="http://schemas.microsoft.com/office/drawing/2014/main" id="{834790F8-588A-B00B-EA87-4F68B0A01D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3179553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86" name="Pfeil: nach unten 14">
            <a:extLst>
              <a:ext uri="{FF2B5EF4-FFF2-40B4-BE49-F238E27FC236}">
                <a16:creationId xmlns:a16="http://schemas.microsoft.com/office/drawing/2014/main" id="{87BC9F81-09F2-9D78-AEF2-FF843AA9EA9E}"/>
              </a:ext>
            </a:extLst>
          </p:cNvPr>
          <p:cNvSpPr/>
          <p:nvPr/>
        </p:nvSpPr>
        <p:spPr>
          <a:xfrm flipV="1">
            <a:off x="4456720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Pfeil: nach unten 23">
            <a:extLst>
              <a:ext uri="{FF2B5EF4-FFF2-40B4-BE49-F238E27FC236}">
                <a16:creationId xmlns:a16="http://schemas.microsoft.com/office/drawing/2014/main" id="{872D9A8C-2CE6-F677-A0D9-ACD5B2F3A130}"/>
              </a:ext>
            </a:extLst>
          </p:cNvPr>
          <p:cNvSpPr/>
          <p:nvPr/>
        </p:nvSpPr>
        <p:spPr>
          <a:xfrm flipV="1">
            <a:off x="6520412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Pfeil: nach unten 26">
            <a:extLst>
              <a:ext uri="{FF2B5EF4-FFF2-40B4-BE49-F238E27FC236}">
                <a16:creationId xmlns:a16="http://schemas.microsoft.com/office/drawing/2014/main" id="{43353452-1E22-021A-A5DC-2E7BE8CBEF48}"/>
              </a:ext>
            </a:extLst>
          </p:cNvPr>
          <p:cNvSpPr/>
          <p:nvPr/>
        </p:nvSpPr>
        <p:spPr>
          <a:xfrm flipV="1">
            <a:off x="8556197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0" name="Pfeil: nach unten 29">
            <a:extLst>
              <a:ext uri="{FF2B5EF4-FFF2-40B4-BE49-F238E27FC236}">
                <a16:creationId xmlns:a16="http://schemas.microsoft.com/office/drawing/2014/main" id="{D97CFB41-DCC2-BBCE-638F-FB5DEF24D950}"/>
              </a:ext>
            </a:extLst>
          </p:cNvPr>
          <p:cNvSpPr/>
          <p:nvPr/>
        </p:nvSpPr>
        <p:spPr>
          <a:xfrm flipV="1">
            <a:off x="10589978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A4A7FF2-5876-A0EE-89F6-CBEE2230D96E}"/>
              </a:ext>
            </a:extLst>
          </p:cNvPr>
          <p:cNvGrpSpPr/>
          <p:nvPr/>
        </p:nvGrpSpPr>
        <p:grpSpPr>
          <a:xfrm>
            <a:off x="499987" y="1123441"/>
            <a:ext cx="2807122" cy="2699257"/>
            <a:chOff x="510873" y="1236691"/>
            <a:chExt cx="2807122" cy="26992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1911E23-DD77-6FE0-CB9E-23E62FF20FB9}"/>
                </a:ext>
              </a:extLst>
            </p:cNvPr>
            <p:cNvGrpSpPr/>
            <p:nvPr/>
          </p:nvGrpSpPr>
          <p:grpSpPr>
            <a:xfrm>
              <a:off x="510873" y="1236691"/>
              <a:ext cx="2807122" cy="2699257"/>
              <a:chOff x="510873" y="979551"/>
              <a:chExt cx="3010111" cy="2894446"/>
            </a:xfrm>
          </p:grpSpPr>
          <p:pic>
            <p:nvPicPr>
              <p:cNvPr id="8" name="Picture 12" descr="A close-up of a white pipe with copper screws&#10;&#10;Description automatically generated">
                <a:extLst>
                  <a:ext uri="{FF2B5EF4-FFF2-40B4-BE49-F238E27FC236}">
                    <a16:creationId xmlns:a16="http://schemas.microsoft.com/office/drawing/2014/main" id="{6A3E223D-130E-4C1A-3154-7346033AD95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74"/>
              <a:stretch/>
            </p:blipFill>
            <p:spPr>
              <a:xfrm>
                <a:off x="510873" y="979551"/>
                <a:ext cx="2517436" cy="2894446"/>
              </a:xfrm>
              <a:prstGeom prst="rect">
                <a:avLst/>
              </a:prstGeom>
            </p:spPr>
          </p:pic>
          <p:cxnSp>
            <p:nvCxnSpPr>
              <p:cNvPr id="9" name="Straight Arrow Connector 30">
                <a:extLst>
                  <a:ext uri="{FF2B5EF4-FFF2-40B4-BE49-F238E27FC236}">
                    <a16:creationId xmlns:a16="http://schemas.microsoft.com/office/drawing/2014/main" id="{B2379A1D-6FDE-7FD3-8CC5-C0E37D0439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8429" y="2426776"/>
                <a:ext cx="751122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5" descr="A close-up of a pillar&#10;&#10;Description automatically generated">
                <a:extLst>
                  <a:ext uri="{FF2B5EF4-FFF2-40B4-BE49-F238E27FC236}">
                    <a16:creationId xmlns:a16="http://schemas.microsoft.com/office/drawing/2014/main" id="{AFD038BB-64A9-408B-AA03-34208B9216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69551" y="1341313"/>
                <a:ext cx="1251433" cy="2175613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11" name="TextBox 7">
                <a:extLst>
                  <a:ext uri="{FF2B5EF4-FFF2-40B4-BE49-F238E27FC236}">
                    <a16:creationId xmlns:a16="http://schemas.microsoft.com/office/drawing/2014/main" id="{BABD1604-C35A-9E7A-85C8-E7E68D80DEF1}"/>
                  </a:ext>
                </a:extLst>
              </p:cNvPr>
              <p:cNvSpPr txBox="1"/>
              <p:nvPr/>
            </p:nvSpPr>
            <p:spPr>
              <a:xfrm>
                <a:off x="2771111" y="3217049"/>
                <a:ext cx="700018" cy="2970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16 µm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F928360-0B36-7BAE-6C16-1DA7D44E647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7701" y="3223943"/>
                <a:ext cx="6408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35">
                <a:extLst>
                  <a:ext uri="{FF2B5EF4-FFF2-40B4-BE49-F238E27FC236}">
                    <a16:creationId xmlns:a16="http://schemas.microsoft.com/office/drawing/2014/main" id="{08177A55-8E45-DD47-66DC-FBAC84AFFFEA}"/>
                  </a:ext>
                </a:extLst>
              </p:cNvPr>
              <p:cNvSpPr txBox="1"/>
              <p:nvPr/>
            </p:nvSpPr>
            <p:spPr>
              <a:xfrm>
                <a:off x="510873" y="3525325"/>
                <a:ext cx="900588" cy="33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15 mm</a:t>
                </a:r>
              </a:p>
            </p:txBody>
          </p:sp>
          <p:cxnSp>
            <p:nvCxnSpPr>
              <p:cNvPr id="14" name="Straight Connector 36">
                <a:extLst>
                  <a:ext uri="{FF2B5EF4-FFF2-40B4-BE49-F238E27FC236}">
                    <a16:creationId xmlns:a16="http://schemas.microsoft.com/office/drawing/2014/main" id="{B5123D06-4EC5-3ACF-1EEF-CDF6DD21C06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9499" y="3320318"/>
                <a:ext cx="0" cy="44992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Fußzeilenplatzhalter 3">
              <a:extLst>
                <a:ext uri="{FF2B5EF4-FFF2-40B4-BE49-F238E27FC236}">
                  <a16:creationId xmlns:a16="http://schemas.microsoft.com/office/drawing/2014/main" id="{3D38712B-32DB-BC78-522D-A9D65E6B593F}"/>
                </a:ext>
              </a:extLst>
            </p:cNvPr>
            <p:cNvSpPr txBox="1">
              <a:spLocks/>
            </p:cNvSpPr>
            <p:nvPr/>
          </p:nvSpPr>
          <p:spPr>
            <a:xfrm>
              <a:off x="556729" y="1267560"/>
              <a:ext cx="2144789" cy="307777"/>
            </a:xfrm>
            <a:prstGeom prst="rect">
              <a:avLst/>
            </a:prstGeom>
          </p:spPr>
          <p:txBody>
            <a:bodyPr vert="horz" wrap="none" lIns="0" tIns="0" rIns="0" bIns="0" rtlCol="0" anchor="t" anchorCtr="0"/>
            <a:lstStyle>
              <a:defPPr>
                <a:defRPr lang="en-US"/>
              </a:defPPr>
              <a:lvl1pPr marL="0" algn="l" defTabSz="457200" rtl="0" eaLnBrk="1" latinLnBrk="0" hangingPunct="1">
                <a:defRPr lang="de-DE" sz="600" kern="600" cap="all" spc="90" baseline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Credit: Robert Lürbke | IPP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02026AE-5B6D-1D18-2089-DA16324A27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45" y="4126044"/>
            <a:ext cx="2691775" cy="248550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51FE1D2D-504F-B40A-6EC6-3878FEBE2A3A}"/>
              </a:ext>
            </a:extLst>
          </p:cNvPr>
          <p:cNvSpPr txBox="1">
            <a:spLocks/>
          </p:cNvSpPr>
          <p:nvPr/>
        </p:nvSpPr>
        <p:spPr>
          <a:xfrm>
            <a:off x="1789832" y="118939"/>
            <a:ext cx="8339708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In-situ irradiation creep experiment</a:t>
            </a:r>
          </a:p>
        </p:txBody>
      </p:sp>
    </p:spTree>
    <p:extLst>
      <p:ext uri="{BB962C8B-B14F-4D97-AF65-F5344CB8AC3E}">
        <p14:creationId xmlns:p14="http://schemas.microsoft.com/office/powerpoint/2010/main" val="2925785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1">
            <a:extLst>
              <a:ext uri="{FF2B5EF4-FFF2-40B4-BE49-F238E27FC236}">
                <a16:creationId xmlns:a16="http://schemas.microsoft.com/office/drawing/2014/main" id="{932B7328-F912-8098-44D4-9F76E6AE64AC}"/>
              </a:ext>
            </a:extLst>
          </p:cNvPr>
          <p:cNvSpPr/>
          <p:nvPr/>
        </p:nvSpPr>
        <p:spPr>
          <a:xfrm flipH="1">
            <a:off x="4580887" y="1669168"/>
            <a:ext cx="55873" cy="970438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hteck: abgerundete Ecken 11">
            <a:extLst>
              <a:ext uri="{FF2B5EF4-FFF2-40B4-BE49-F238E27FC236}">
                <a16:creationId xmlns:a16="http://schemas.microsoft.com/office/drawing/2014/main" id="{2ABFE563-D082-D78C-7C34-2924E1E2BC69}"/>
              </a:ext>
            </a:extLst>
          </p:cNvPr>
          <p:cNvSpPr/>
          <p:nvPr/>
        </p:nvSpPr>
        <p:spPr>
          <a:xfrm>
            <a:off x="4149745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6" name="Pfeil: nach unten 14">
            <a:extLst>
              <a:ext uri="{FF2B5EF4-FFF2-40B4-BE49-F238E27FC236}">
                <a16:creationId xmlns:a16="http://schemas.microsoft.com/office/drawing/2014/main" id="{4BAB4DC2-7296-AA7F-C837-1A4AC54838EA}"/>
              </a:ext>
            </a:extLst>
          </p:cNvPr>
          <p:cNvSpPr/>
          <p:nvPr/>
        </p:nvSpPr>
        <p:spPr>
          <a:xfrm flipV="1">
            <a:off x="4456720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Pfeil: nach unten 21">
            <a:extLst>
              <a:ext uri="{FF2B5EF4-FFF2-40B4-BE49-F238E27FC236}">
                <a16:creationId xmlns:a16="http://schemas.microsoft.com/office/drawing/2014/main" id="{48B851AF-509B-27FF-AB67-4E684AF61818}"/>
              </a:ext>
            </a:extLst>
          </p:cNvPr>
          <p:cNvSpPr/>
          <p:nvPr/>
        </p:nvSpPr>
        <p:spPr>
          <a:xfrm rot="10800000" flipV="1">
            <a:off x="4456720" y="2379289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hteck 22">
            <a:extLst>
              <a:ext uri="{FF2B5EF4-FFF2-40B4-BE49-F238E27FC236}">
                <a16:creationId xmlns:a16="http://schemas.microsoft.com/office/drawing/2014/main" id="{093F9EE5-F810-1E44-6010-060E25A6587D}"/>
              </a:ext>
            </a:extLst>
          </p:cNvPr>
          <p:cNvSpPr/>
          <p:nvPr/>
        </p:nvSpPr>
        <p:spPr>
          <a:xfrm flipH="1">
            <a:off x="6644578" y="1669167"/>
            <a:ext cx="55874" cy="1481354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9" name="Pfeil: nach unten 23">
            <a:extLst>
              <a:ext uri="{FF2B5EF4-FFF2-40B4-BE49-F238E27FC236}">
                <a16:creationId xmlns:a16="http://schemas.microsoft.com/office/drawing/2014/main" id="{8DA4D053-CF81-771C-1A98-B4DB0E2E3C0B}"/>
              </a:ext>
            </a:extLst>
          </p:cNvPr>
          <p:cNvSpPr/>
          <p:nvPr/>
        </p:nvSpPr>
        <p:spPr>
          <a:xfrm flipV="1">
            <a:off x="6520412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Pfeil: nach unten 24">
            <a:extLst>
              <a:ext uri="{FF2B5EF4-FFF2-40B4-BE49-F238E27FC236}">
                <a16:creationId xmlns:a16="http://schemas.microsoft.com/office/drawing/2014/main" id="{32C5DD62-B5CE-ABFA-0117-CBE1FD8BE9D9}"/>
              </a:ext>
            </a:extLst>
          </p:cNvPr>
          <p:cNvSpPr/>
          <p:nvPr/>
        </p:nvSpPr>
        <p:spPr>
          <a:xfrm rot="10800000" flipV="1">
            <a:off x="6520412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hteck 25">
            <a:extLst>
              <a:ext uri="{FF2B5EF4-FFF2-40B4-BE49-F238E27FC236}">
                <a16:creationId xmlns:a16="http://schemas.microsoft.com/office/drawing/2014/main" id="{DB4375F2-9F4C-0166-D320-D4923604BED0}"/>
              </a:ext>
            </a:extLst>
          </p:cNvPr>
          <p:cNvSpPr/>
          <p:nvPr/>
        </p:nvSpPr>
        <p:spPr>
          <a:xfrm flipH="1">
            <a:off x="8680363" y="1669167"/>
            <a:ext cx="55874" cy="1481354"/>
          </a:xfrm>
          <a:prstGeom prst="rect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2" name="Pfeil: nach unten 26">
            <a:extLst>
              <a:ext uri="{FF2B5EF4-FFF2-40B4-BE49-F238E27FC236}">
                <a16:creationId xmlns:a16="http://schemas.microsoft.com/office/drawing/2014/main" id="{CE133937-031F-342D-0D4F-42BD99DAA5F8}"/>
              </a:ext>
            </a:extLst>
          </p:cNvPr>
          <p:cNvSpPr/>
          <p:nvPr/>
        </p:nvSpPr>
        <p:spPr>
          <a:xfrm flipV="1">
            <a:off x="8556197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Pfeil: nach unten 27">
            <a:extLst>
              <a:ext uri="{FF2B5EF4-FFF2-40B4-BE49-F238E27FC236}">
                <a16:creationId xmlns:a16="http://schemas.microsoft.com/office/drawing/2014/main" id="{21507AD8-0216-F5EC-179C-78C56F189E9C}"/>
              </a:ext>
            </a:extLst>
          </p:cNvPr>
          <p:cNvSpPr/>
          <p:nvPr/>
        </p:nvSpPr>
        <p:spPr>
          <a:xfrm rot="10800000" flipV="1">
            <a:off x="8556197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hteck 28">
            <a:extLst>
              <a:ext uri="{FF2B5EF4-FFF2-40B4-BE49-F238E27FC236}">
                <a16:creationId xmlns:a16="http://schemas.microsoft.com/office/drawing/2014/main" id="{8AC480B8-F273-CAD3-2130-5B9430213771}"/>
              </a:ext>
            </a:extLst>
          </p:cNvPr>
          <p:cNvSpPr/>
          <p:nvPr/>
        </p:nvSpPr>
        <p:spPr>
          <a:xfrm flipH="1">
            <a:off x="10714144" y="1650653"/>
            <a:ext cx="55874" cy="1481354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6" name="Pfeil: nach unten 29">
            <a:extLst>
              <a:ext uri="{FF2B5EF4-FFF2-40B4-BE49-F238E27FC236}">
                <a16:creationId xmlns:a16="http://schemas.microsoft.com/office/drawing/2014/main" id="{32A2B3E5-6294-0D56-630D-163905813848}"/>
              </a:ext>
            </a:extLst>
          </p:cNvPr>
          <p:cNvSpPr/>
          <p:nvPr/>
        </p:nvSpPr>
        <p:spPr>
          <a:xfrm flipV="1">
            <a:off x="10589978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Pfeil: nach unten 30">
            <a:extLst>
              <a:ext uri="{FF2B5EF4-FFF2-40B4-BE49-F238E27FC236}">
                <a16:creationId xmlns:a16="http://schemas.microsoft.com/office/drawing/2014/main" id="{E3856B93-44E0-38BD-6EC8-A1D9D58BF93E}"/>
              </a:ext>
            </a:extLst>
          </p:cNvPr>
          <p:cNvSpPr/>
          <p:nvPr/>
        </p:nvSpPr>
        <p:spPr>
          <a:xfrm rot="10800000" flipV="1">
            <a:off x="10589978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Pfeil: nach rechts 36">
            <a:extLst>
              <a:ext uri="{FF2B5EF4-FFF2-40B4-BE49-F238E27FC236}">
                <a16:creationId xmlns:a16="http://schemas.microsoft.com/office/drawing/2014/main" id="{F83E0BF9-C82E-F44D-9A04-858E01FDDCCC}"/>
              </a:ext>
            </a:extLst>
          </p:cNvPr>
          <p:cNvSpPr/>
          <p:nvPr/>
        </p:nvSpPr>
        <p:spPr>
          <a:xfrm>
            <a:off x="7290860" y="1862687"/>
            <a:ext cx="1416468" cy="614853"/>
          </a:xfrm>
          <a:prstGeom prst="rightArrow">
            <a:avLst/>
          </a:prstGeom>
          <a:solidFill>
            <a:srgbClr val="EF7C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hteck 37">
            <a:extLst>
              <a:ext uri="{FF2B5EF4-FFF2-40B4-BE49-F238E27FC236}">
                <a16:creationId xmlns:a16="http://schemas.microsoft.com/office/drawing/2014/main" id="{BA092913-4288-5279-5CEC-7B7C9C1E789B}"/>
              </a:ext>
            </a:extLst>
          </p:cNvPr>
          <p:cNvSpPr/>
          <p:nvPr/>
        </p:nvSpPr>
        <p:spPr>
          <a:xfrm>
            <a:off x="7318876" y="2016226"/>
            <a:ext cx="1250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20.3 MeV W</a:t>
            </a:r>
            <a:r>
              <a: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6+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5" name="Rechteck 42">
            <a:extLst>
              <a:ext uri="{FF2B5EF4-FFF2-40B4-BE49-F238E27FC236}">
                <a16:creationId xmlns:a16="http://schemas.microsoft.com/office/drawing/2014/main" id="{03D60B80-F597-47E8-840F-3715EE1E89BD}"/>
              </a:ext>
            </a:extLst>
          </p:cNvPr>
          <p:cNvSpPr/>
          <p:nvPr/>
        </p:nvSpPr>
        <p:spPr>
          <a:xfrm>
            <a:off x="4149745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MPa</a:t>
            </a:r>
          </a:p>
        </p:txBody>
      </p:sp>
      <p:sp>
        <p:nvSpPr>
          <p:cNvPr id="76" name="Rechteck: abgerundete Ecken 56">
            <a:extLst>
              <a:ext uri="{FF2B5EF4-FFF2-40B4-BE49-F238E27FC236}">
                <a16:creationId xmlns:a16="http://schemas.microsoft.com/office/drawing/2014/main" id="{805B2D41-19AD-9680-AA2F-33BA25C93AEE}"/>
              </a:ext>
            </a:extLst>
          </p:cNvPr>
          <p:cNvSpPr/>
          <p:nvPr/>
        </p:nvSpPr>
        <p:spPr>
          <a:xfrm>
            <a:off x="6225103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Rechteck 57">
            <a:extLst>
              <a:ext uri="{FF2B5EF4-FFF2-40B4-BE49-F238E27FC236}">
                <a16:creationId xmlns:a16="http://schemas.microsoft.com/office/drawing/2014/main" id="{89534772-07BC-022B-D370-66B63C8E2CDA}"/>
              </a:ext>
            </a:extLst>
          </p:cNvPr>
          <p:cNvSpPr/>
          <p:nvPr/>
        </p:nvSpPr>
        <p:spPr>
          <a:xfrm>
            <a:off x="6225103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1000 MPa</a:t>
            </a:r>
          </a:p>
        </p:txBody>
      </p:sp>
      <p:sp>
        <p:nvSpPr>
          <p:cNvPr id="78" name="Rechteck: abgerundete Ecken 58">
            <a:extLst>
              <a:ext uri="{FF2B5EF4-FFF2-40B4-BE49-F238E27FC236}">
                <a16:creationId xmlns:a16="http://schemas.microsoft.com/office/drawing/2014/main" id="{4A4E18D1-95BE-E00C-765D-D67739725BEA}"/>
              </a:ext>
            </a:extLst>
          </p:cNvPr>
          <p:cNvSpPr/>
          <p:nvPr/>
        </p:nvSpPr>
        <p:spPr>
          <a:xfrm>
            <a:off x="8252201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Rechteck 59">
            <a:extLst>
              <a:ext uri="{FF2B5EF4-FFF2-40B4-BE49-F238E27FC236}">
                <a16:creationId xmlns:a16="http://schemas.microsoft.com/office/drawing/2014/main" id="{27BD37D0-C19F-06BD-C8FA-D874D47C2ED6}"/>
              </a:ext>
            </a:extLst>
          </p:cNvPr>
          <p:cNvSpPr/>
          <p:nvPr/>
        </p:nvSpPr>
        <p:spPr>
          <a:xfrm>
            <a:off x="8252201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970 MPa</a:t>
            </a:r>
          </a:p>
        </p:txBody>
      </p:sp>
      <p:sp>
        <p:nvSpPr>
          <p:cNvPr id="80" name="Rechteck: abgerundete Ecken 60">
            <a:extLst>
              <a:ext uri="{FF2B5EF4-FFF2-40B4-BE49-F238E27FC236}">
                <a16:creationId xmlns:a16="http://schemas.microsoft.com/office/drawing/2014/main" id="{19AAAB23-8A80-AC13-B008-EF61F380D494}"/>
              </a:ext>
            </a:extLst>
          </p:cNvPr>
          <p:cNvSpPr/>
          <p:nvPr/>
        </p:nvSpPr>
        <p:spPr>
          <a:xfrm>
            <a:off x="10283903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Rechteck 61">
            <a:extLst>
              <a:ext uri="{FF2B5EF4-FFF2-40B4-BE49-F238E27FC236}">
                <a16:creationId xmlns:a16="http://schemas.microsoft.com/office/drawing/2014/main" id="{38F8D2FC-0705-A5E0-11B2-14D260CAC9C2}"/>
              </a:ext>
            </a:extLst>
          </p:cNvPr>
          <p:cNvSpPr/>
          <p:nvPr/>
        </p:nvSpPr>
        <p:spPr>
          <a:xfrm>
            <a:off x="10283903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990 MPa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31">
                <a:extLst>
                  <a:ext uri="{FF2B5EF4-FFF2-40B4-BE49-F238E27FC236}">
                    <a16:creationId xmlns:a16="http://schemas.microsoft.com/office/drawing/2014/main" id="{7CD5C3FE-D62B-101A-A3F6-3B38F6A65E37}"/>
                  </a:ext>
                </a:extLst>
              </p:cNvPr>
              <p:cNvSpPr txBox="1"/>
              <p:nvPr/>
            </p:nvSpPr>
            <p:spPr>
              <a:xfrm>
                <a:off x="8884057" y="2059802"/>
                <a:ext cx="1142749" cy="5899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:r>
                  <a:rPr lang="en-GB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heating</a:t>
                </a:r>
              </a:p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&lt;100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1600" dirty="0" err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" name="Textfeld 31">
                <a:extLst>
                  <a:ext uri="{FF2B5EF4-FFF2-40B4-BE49-F238E27FC236}">
                    <a16:creationId xmlns:a16="http://schemas.microsoft.com/office/drawing/2014/main" id="{7CD5C3FE-D62B-101A-A3F6-3B38F6A65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057" y="2059802"/>
                <a:ext cx="1142749" cy="589905"/>
              </a:xfrm>
              <a:prstGeom prst="rect">
                <a:avLst/>
              </a:prstGeom>
              <a:blipFill>
                <a:blip r:embed="rId2"/>
                <a:stretch>
                  <a:fillRect l="-10989" t="-6383" r="-1099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Pfeil: 180-Grad 5">
            <a:extLst>
              <a:ext uri="{FF2B5EF4-FFF2-40B4-BE49-F238E27FC236}">
                <a16:creationId xmlns:a16="http://schemas.microsoft.com/office/drawing/2014/main" id="{40E2B79A-5AF0-CF75-48C5-73479D213E47}"/>
              </a:ext>
            </a:extLst>
          </p:cNvPr>
          <p:cNvSpPr/>
          <p:nvPr/>
        </p:nvSpPr>
        <p:spPr>
          <a:xfrm rot="10800000">
            <a:off x="8612500" y="3256585"/>
            <a:ext cx="2176371" cy="395805"/>
          </a:xfrm>
          <a:prstGeom prst="uturnArrow">
            <a:avLst>
              <a:gd name="adj1" fmla="val 20741"/>
              <a:gd name="adj2" fmla="val 25000"/>
              <a:gd name="adj3" fmla="val 40666"/>
              <a:gd name="adj4" fmla="val 39266"/>
              <a:gd name="adj5" fmla="val 100000"/>
            </a:avLst>
          </a:prstGeom>
          <a:solidFill>
            <a:srgbClr val="FF0000">
              <a:alpha val="5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Grafik 87">
            <a:extLst>
              <a:ext uri="{FF2B5EF4-FFF2-40B4-BE49-F238E27FC236}">
                <a16:creationId xmlns:a16="http://schemas.microsoft.com/office/drawing/2014/main" id="{FDC5BE68-C1B7-F499-84BC-A275137B71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382" y="3734789"/>
            <a:ext cx="3492500" cy="2849880"/>
          </a:xfrm>
          <a:prstGeom prst="rect">
            <a:avLst/>
          </a:prstGeom>
        </p:spPr>
      </p:pic>
      <p:pic>
        <p:nvPicPr>
          <p:cNvPr id="13" name="Grafik 5">
            <a:extLst>
              <a:ext uri="{FF2B5EF4-FFF2-40B4-BE49-F238E27FC236}">
                <a16:creationId xmlns:a16="http://schemas.microsoft.com/office/drawing/2014/main" id="{0A214DDB-95F9-6D8C-C5CB-AD3148D2A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1586" y="5995382"/>
            <a:ext cx="2744088" cy="760113"/>
          </a:xfrm>
          <a:prstGeom prst="rect">
            <a:avLst/>
          </a:prstGeom>
        </p:spPr>
      </p:pic>
      <p:sp>
        <p:nvSpPr>
          <p:cNvPr id="15" name="Rechteck 7">
            <a:extLst>
              <a:ext uri="{FF2B5EF4-FFF2-40B4-BE49-F238E27FC236}">
                <a16:creationId xmlns:a16="http://schemas.microsoft.com/office/drawing/2014/main" id="{5C1221A3-0389-9284-F90E-12BFC05C1D7C}"/>
              </a:ext>
            </a:extLst>
          </p:cNvPr>
          <p:cNvSpPr/>
          <p:nvPr/>
        </p:nvSpPr>
        <p:spPr>
          <a:xfrm>
            <a:off x="9350710" y="3269444"/>
            <a:ext cx="741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</a:p>
        </p:txBody>
      </p:sp>
      <p:sp>
        <p:nvSpPr>
          <p:cNvPr id="16" name="Rechteck: abgerundete Ecken 39">
            <a:extLst>
              <a:ext uri="{FF2B5EF4-FFF2-40B4-BE49-F238E27FC236}">
                <a16:creationId xmlns:a16="http://schemas.microsoft.com/office/drawing/2014/main" id="{F38EA2D1-244F-BEEC-E98D-D567975615D9}"/>
              </a:ext>
            </a:extLst>
          </p:cNvPr>
          <p:cNvSpPr/>
          <p:nvPr/>
        </p:nvSpPr>
        <p:spPr>
          <a:xfrm>
            <a:off x="5266659" y="4158638"/>
            <a:ext cx="180715" cy="189169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hteck: abgerundete Ecken 39">
            <a:extLst>
              <a:ext uri="{FF2B5EF4-FFF2-40B4-BE49-F238E27FC236}">
                <a16:creationId xmlns:a16="http://schemas.microsoft.com/office/drawing/2014/main" id="{AFC47383-BEB5-E0F0-CC86-2C2E470C5A76}"/>
              </a:ext>
            </a:extLst>
          </p:cNvPr>
          <p:cNvSpPr/>
          <p:nvPr/>
        </p:nvSpPr>
        <p:spPr>
          <a:xfrm>
            <a:off x="4736447" y="3813477"/>
            <a:ext cx="180715" cy="189169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hteck: abgerundete Ecken 39">
            <a:extLst>
              <a:ext uri="{FF2B5EF4-FFF2-40B4-BE49-F238E27FC236}">
                <a16:creationId xmlns:a16="http://schemas.microsoft.com/office/drawing/2014/main" id="{0EE37FDF-0CF3-F241-E0F7-15F52ADE5B31}"/>
              </a:ext>
            </a:extLst>
          </p:cNvPr>
          <p:cNvSpPr/>
          <p:nvPr/>
        </p:nvSpPr>
        <p:spPr>
          <a:xfrm>
            <a:off x="5786318" y="4292324"/>
            <a:ext cx="180715" cy="189169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hteck: abgerundete Ecken 39">
            <a:extLst>
              <a:ext uri="{FF2B5EF4-FFF2-40B4-BE49-F238E27FC236}">
                <a16:creationId xmlns:a16="http://schemas.microsoft.com/office/drawing/2014/main" id="{078DA466-A1EB-8C46-F7B3-31736134447B}"/>
              </a:ext>
            </a:extLst>
          </p:cNvPr>
          <p:cNvSpPr/>
          <p:nvPr/>
        </p:nvSpPr>
        <p:spPr>
          <a:xfrm>
            <a:off x="6293352" y="4355302"/>
            <a:ext cx="180715" cy="189169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280D47-70BC-6935-F5A5-AB203A6EDC89}"/>
              </a:ext>
            </a:extLst>
          </p:cNvPr>
          <p:cNvGrpSpPr/>
          <p:nvPr/>
        </p:nvGrpSpPr>
        <p:grpSpPr>
          <a:xfrm>
            <a:off x="4006581" y="1313178"/>
            <a:ext cx="7413893" cy="1866375"/>
            <a:chOff x="4006582" y="1313178"/>
            <a:chExt cx="7382312" cy="1866375"/>
          </a:xfrm>
        </p:grpSpPr>
        <p:cxnSp>
          <p:nvCxnSpPr>
            <p:cNvPr id="46" name="Gerader Verbinder 32">
              <a:extLst>
                <a:ext uri="{FF2B5EF4-FFF2-40B4-BE49-F238E27FC236}">
                  <a16:creationId xmlns:a16="http://schemas.microsoft.com/office/drawing/2014/main" id="{0EC3CEA0-9A74-C48D-5440-9AAE8F3936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1313178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7" name="Gerader Verbinder 34">
              <a:extLst>
                <a:ext uri="{FF2B5EF4-FFF2-40B4-BE49-F238E27FC236}">
                  <a16:creationId xmlns:a16="http://schemas.microsoft.com/office/drawing/2014/main" id="{3AFAD2DD-CF50-146C-5B1F-942D7CE503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2731466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8" name="Gerader Verbinder 35">
              <a:extLst>
                <a:ext uri="{FF2B5EF4-FFF2-40B4-BE49-F238E27FC236}">
                  <a16:creationId xmlns:a16="http://schemas.microsoft.com/office/drawing/2014/main" id="{2AA22D97-D975-1404-A21B-DB39B3D8D6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3179553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F0164A-54E3-0691-28C4-AA9E7C3E1F4E}"/>
              </a:ext>
            </a:extLst>
          </p:cNvPr>
          <p:cNvGrpSpPr/>
          <p:nvPr/>
        </p:nvGrpSpPr>
        <p:grpSpPr>
          <a:xfrm>
            <a:off x="499987" y="1123441"/>
            <a:ext cx="2807122" cy="2699257"/>
            <a:chOff x="510873" y="1236691"/>
            <a:chExt cx="2807122" cy="269925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16F876-9D8D-FF47-BC45-62558367EAD6}"/>
                </a:ext>
              </a:extLst>
            </p:cNvPr>
            <p:cNvGrpSpPr/>
            <p:nvPr/>
          </p:nvGrpSpPr>
          <p:grpSpPr>
            <a:xfrm>
              <a:off x="510873" y="1236691"/>
              <a:ext cx="2807122" cy="2699257"/>
              <a:chOff x="510873" y="979551"/>
              <a:chExt cx="3010111" cy="2894446"/>
            </a:xfrm>
          </p:grpSpPr>
          <p:pic>
            <p:nvPicPr>
              <p:cNvPr id="7" name="Picture 12" descr="A close-up of a white pipe with copper screws&#10;&#10;Description automatically generated">
                <a:extLst>
                  <a:ext uri="{FF2B5EF4-FFF2-40B4-BE49-F238E27FC236}">
                    <a16:creationId xmlns:a16="http://schemas.microsoft.com/office/drawing/2014/main" id="{EAEE9BD3-F71B-F606-C412-3F90188F79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74"/>
              <a:stretch/>
            </p:blipFill>
            <p:spPr>
              <a:xfrm>
                <a:off x="510873" y="979551"/>
                <a:ext cx="2517436" cy="2894446"/>
              </a:xfrm>
              <a:prstGeom prst="rect">
                <a:avLst/>
              </a:prstGeom>
            </p:spPr>
          </p:pic>
          <p:cxnSp>
            <p:nvCxnSpPr>
              <p:cNvPr id="8" name="Straight Arrow Connector 30">
                <a:extLst>
                  <a:ext uri="{FF2B5EF4-FFF2-40B4-BE49-F238E27FC236}">
                    <a16:creationId xmlns:a16="http://schemas.microsoft.com/office/drawing/2014/main" id="{CA2A4809-C460-B0D3-7265-020DAA526BD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8429" y="2426776"/>
                <a:ext cx="751122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Picture 5" descr="A close-up of a pillar&#10;&#10;Description automatically generated">
                <a:extLst>
                  <a:ext uri="{FF2B5EF4-FFF2-40B4-BE49-F238E27FC236}">
                    <a16:creationId xmlns:a16="http://schemas.microsoft.com/office/drawing/2014/main" id="{64418F25-2488-83C7-A2DF-C451A31B9E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69551" y="1341313"/>
                <a:ext cx="1251433" cy="2175613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10" name="TextBox 7">
                <a:extLst>
                  <a:ext uri="{FF2B5EF4-FFF2-40B4-BE49-F238E27FC236}">
                    <a16:creationId xmlns:a16="http://schemas.microsoft.com/office/drawing/2014/main" id="{613C9805-0781-937C-9707-C675521B4599}"/>
                  </a:ext>
                </a:extLst>
              </p:cNvPr>
              <p:cNvSpPr txBox="1"/>
              <p:nvPr/>
            </p:nvSpPr>
            <p:spPr>
              <a:xfrm>
                <a:off x="2771111" y="3217049"/>
                <a:ext cx="700018" cy="2970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16 µm</a:t>
                </a:r>
              </a:p>
            </p:txBody>
          </p:sp>
          <p:cxnSp>
            <p:nvCxnSpPr>
              <p:cNvPr id="11" name="Straight Connector 11">
                <a:extLst>
                  <a:ext uri="{FF2B5EF4-FFF2-40B4-BE49-F238E27FC236}">
                    <a16:creationId xmlns:a16="http://schemas.microsoft.com/office/drawing/2014/main" id="{0FC7BE34-6AE2-DE94-0F9A-5BAEF57004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7701" y="3223943"/>
                <a:ext cx="6408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35">
                <a:extLst>
                  <a:ext uri="{FF2B5EF4-FFF2-40B4-BE49-F238E27FC236}">
                    <a16:creationId xmlns:a16="http://schemas.microsoft.com/office/drawing/2014/main" id="{315D29D5-4EB0-3759-B5A8-9319FCBBF993}"/>
                  </a:ext>
                </a:extLst>
              </p:cNvPr>
              <p:cNvSpPr txBox="1"/>
              <p:nvPr/>
            </p:nvSpPr>
            <p:spPr>
              <a:xfrm>
                <a:off x="510873" y="3525325"/>
                <a:ext cx="900588" cy="33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15 mm</a:t>
                </a:r>
              </a:p>
            </p:txBody>
          </p:sp>
          <p:cxnSp>
            <p:nvCxnSpPr>
              <p:cNvPr id="14" name="Straight Connector 36">
                <a:extLst>
                  <a:ext uri="{FF2B5EF4-FFF2-40B4-BE49-F238E27FC236}">
                    <a16:creationId xmlns:a16="http://schemas.microsoft.com/office/drawing/2014/main" id="{EE5A74B2-E7C8-2B90-6F0F-139B7122B2A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9499" y="3320318"/>
                <a:ext cx="0" cy="44992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Fußzeilenplatzhalter 3">
              <a:extLst>
                <a:ext uri="{FF2B5EF4-FFF2-40B4-BE49-F238E27FC236}">
                  <a16:creationId xmlns:a16="http://schemas.microsoft.com/office/drawing/2014/main" id="{2527107D-9ED8-35C1-8B32-17C435CBF030}"/>
                </a:ext>
              </a:extLst>
            </p:cNvPr>
            <p:cNvSpPr txBox="1">
              <a:spLocks/>
            </p:cNvSpPr>
            <p:nvPr/>
          </p:nvSpPr>
          <p:spPr>
            <a:xfrm>
              <a:off x="556729" y="1267560"/>
              <a:ext cx="2144789" cy="307777"/>
            </a:xfrm>
            <a:prstGeom prst="rect">
              <a:avLst/>
            </a:prstGeom>
          </p:spPr>
          <p:txBody>
            <a:bodyPr vert="horz" wrap="none" lIns="0" tIns="0" rIns="0" bIns="0" rtlCol="0" anchor="t" anchorCtr="0"/>
            <a:lstStyle>
              <a:defPPr>
                <a:defRPr lang="en-US"/>
              </a:defPPr>
              <a:lvl1pPr marL="0" algn="l" defTabSz="457200" rtl="0" eaLnBrk="1" latinLnBrk="0" hangingPunct="1">
                <a:defRPr lang="de-DE" sz="600" kern="600" cap="all" spc="90" baseline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Credit: Robert Lürbke | IPP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052B9CD-73BE-6137-9B5D-1A021B1C33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45" y="4126044"/>
            <a:ext cx="2691775" cy="24855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E8C9B-DC97-C7E9-8F83-413D1CF74AD6}"/>
              </a:ext>
            </a:extLst>
          </p:cNvPr>
          <p:cNvSpPr txBox="1">
            <a:spLocks/>
          </p:cNvSpPr>
          <p:nvPr/>
        </p:nvSpPr>
        <p:spPr>
          <a:xfrm>
            <a:off x="1789832" y="118939"/>
            <a:ext cx="8339708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In-situ irradiation creep experiment</a:t>
            </a:r>
          </a:p>
        </p:txBody>
      </p:sp>
    </p:spTree>
    <p:extLst>
      <p:ext uri="{BB962C8B-B14F-4D97-AF65-F5344CB8AC3E}">
        <p14:creationId xmlns:p14="http://schemas.microsoft.com/office/powerpoint/2010/main" val="2228646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hteck 1">
            <a:extLst>
              <a:ext uri="{FF2B5EF4-FFF2-40B4-BE49-F238E27FC236}">
                <a16:creationId xmlns:a16="http://schemas.microsoft.com/office/drawing/2014/main" id="{932B7328-F912-8098-44D4-9F76E6AE64AC}"/>
              </a:ext>
            </a:extLst>
          </p:cNvPr>
          <p:cNvSpPr/>
          <p:nvPr/>
        </p:nvSpPr>
        <p:spPr>
          <a:xfrm flipH="1">
            <a:off x="4580887" y="1669168"/>
            <a:ext cx="55873" cy="970438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5" name="Rechteck: abgerundete Ecken 11">
            <a:extLst>
              <a:ext uri="{FF2B5EF4-FFF2-40B4-BE49-F238E27FC236}">
                <a16:creationId xmlns:a16="http://schemas.microsoft.com/office/drawing/2014/main" id="{2ABFE563-D082-D78C-7C34-2924E1E2BC69}"/>
              </a:ext>
            </a:extLst>
          </p:cNvPr>
          <p:cNvSpPr/>
          <p:nvPr/>
        </p:nvSpPr>
        <p:spPr>
          <a:xfrm>
            <a:off x="4149745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7" name="Pfeil: nach unten 21">
            <a:extLst>
              <a:ext uri="{FF2B5EF4-FFF2-40B4-BE49-F238E27FC236}">
                <a16:creationId xmlns:a16="http://schemas.microsoft.com/office/drawing/2014/main" id="{48B851AF-509B-27FF-AB67-4E684AF61818}"/>
              </a:ext>
            </a:extLst>
          </p:cNvPr>
          <p:cNvSpPr/>
          <p:nvPr/>
        </p:nvSpPr>
        <p:spPr>
          <a:xfrm rot="10800000" flipV="1">
            <a:off x="4456720" y="2379289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hteck 22">
            <a:extLst>
              <a:ext uri="{FF2B5EF4-FFF2-40B4-BE49-F238E27FC236}">
                <a16:creationId xmlns:a16="http://schemas.microsoft.com/office/drawing/2014/main" id="{093F9EE5-F810-1E44-6010-060E25A6587D}"/>
              </a:ext>
            </a:extLst>
          </p:cNvPr>
          <p:cNvSpPr/>
          <p:nvPr/>
        </p:nvSpPr>
        <p:spPr>
          <a:xfrm flipH="1">
            <a:off x="6644578" y="1669167"/>
            <a:ext cx="55874" cy="1481354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0" name="Pfeil: nach unten 24">
            <a:extLst>
              <a:ext uri="{FF2B5EF4-FFF2-40B4-BE49-F238E27FC236}">
                <a16:creationId xmlns:a16="http://schemas.microsoft.com/office/drawing/2014/main" id="{32C5DD62-B5CE-ABFA-0117-CBE1FD8BE9D9}"/>
              </a:ext>
            </a:extLst>
          </p:cNvPr>
          <p:cNvSpPr/>
          <p:nvPr/>
        </p:nvSpPr>
        <p:spPr>
          <a:xfrm rot="10800000" flipV="1">
            <a:off x="6520412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1" name="Rechteck 25">
            <a:extLst>
              <a:ext uri="{FF2B5EF4-FFF2-40B4-BE49-F238E27FC236}">
                <a16:creationId xmlns:a16="http://schemas.microsoft.com/office/drawing/2014/main" id="{DB4375F2-9F4C-0166-D320-D4923604BED0}"/>
              </a:ext>
            </a:extLst>
          </p:cNvPr>
          <p:cNvSpPr/>
          <p:nvPr/>
        </p:nvSpPr>
        <p:spPr>
          <a:xfrm flipH="1">
            <a:off x="8680363" y="1669167"/>
            <a:ext cx="55874" cy="1481354"/>
          </a:xfrm>
          <a:prstGeom prst="rect">
            <a:avLst/>
          </a:prstGeom>
          <a:solidFill>
            <a:srgbClr val="FF0000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3" name="Pfeil: nach unten 27">
            <a:extLst>
              <a:ext uri="{FF2B5EF4-FFF2-40B4-BE49-F238E27FC236}">
                <a16:creationId xmlns:a16="http://schemas.microsoft.com/office/drawing/2014/main" id="{21507AD8-0216-F5EC-179C-78C56F189E9C}"/>
              </a:ext>
            </a:extLst>
          </p:cNvPr>
          <p:cNvSpPr/>
          <p:nvPr/>
        </p:nvSpPr>
        <p:spPr>
          <a:xfrm rot="10800000" flipV="1">
            <a:off x="8556197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Rechteck 28">
            <a:extLst>
              <a:ext uri="{FF2B5EF4-FFF2-40B4-BE49-F238E27FC236}">
                <a16:creationId xmlns:a16="http://schemas.microsoft.com/office/drawing/2014/main" id="{8AC480B8-F273-CAD3-2130-5B9430213771}"/>
              </a:ext>
            </a:extLst>
          </p:cNvPr>
          <p:cNvSpPr/>
          <p:nvPr/>
        </p:nvSpPr>
        <p:spPr>
          <a:xfrm flipH="1">
            <a:off x="10714144" y="1650653"/>
            <a:ext cx="55874" cy="1481354"/>
          </a:xfrm>
          <a:prstGeom prst="rect">
            <a:avLst/>
          </a:prstGeom>
          <a:solidFill>
            <a:srgbClr val="77777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Pfeil: nach unten 30">
            <a:extLst>
              <a:ext uri="{FF2B5EF4-FFF2-40B4-BE49-F238E27FC236}">
                <a16:creationId xmlns:a16="http://schemas.microsoft.com/office/drawing/2014/main" id="{E3856B93-44E0-38BD-6EC8-A1D9D58BF93E}"/>
              </a:ext>
            </a:extLst>
          </p:cNvPr>
          <p:cNvSpPr/>
          <p:nvPr/>
        </p:nvSpPr>
        <p:spPr>
          <a:xfrm rot="10800000" flipV="1">
            <a:off x="10589978" y="2822462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3" name="Pfeil: nach rechts 36">
            <a:extLst>
              <a:ext uri="{FF2B5EF4-FFF2-40B4-BE49-F238E27FC236}">
                <a16:creationId xmlns:a16="http://schemas.microsoft.com/office/drawing/2014/main" id="{F83E0BF9-C82E-F44D-9A04-858E01FDDCCC}"/>
              </a:ext>
            </a:extLst>
          </p:cNvPr>
          <p:cNvSpPr/>
          <p:nvPr/>
        </p:nvSpPr>
        <p:spPr>
          <a:xfrm>
            <a:off x="7290860" y="1862687"/>
            <a:ext cx="1416468" cy="614853"/>
          </a:xfrm>
          <a:prstGeom prst="rightArrow">
            <a:avLst/>
          </a:prstGeom>
          <a:solidFill>
            <a:srgbClr val="EF7C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4" name="Rechteck 37">
            <a:extLst>
              <a:ext uri="{FF2B5EF4-FFF2-40B4-BE49-F238E27FC236}">
                <a16:creationId xmlns:a16="http://schemas.microsoft.com/office/drawing/2014/main" id="{BA092913-4288-5279-5CEC-7B7C9C1E789B}"/>
              </a:ext>
            </a:extLst>
          </p:cNvPr>
          <p:cNvSpPr/>
          <p:nvPr/>
        </p:nvSpPr>
        <p:spPr>
          <a:xfrm>
            <a:off x="7318876" y="2016226"/>
            <a:ext cx="1250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20.3 MeV W</a:t>
            </a:r>
            <a:r>
              <a:rPr lang="en-US" sz="14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6+</a:t>
            </a:r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75" name="Rechteck 42">
            <a:extLst>
              <a:ext uri="{FF2B5EF4-FFF2-40B4-BE49-F238E27FC236}">
                <a16:creationId xmlns:a16="http://schemas.microsoft.com/office/drawing/2014/main" id="{03D60B80-F597-47E8-840F-3715EE1E89BD}"/>
              </a:ext>
            </a:extLst>
          </p:cNvPr>
          <p:cNvSpPr/>
          <p:nvPr/>
        </p:nvSpPr>
        <p:spPr>
          <a:xfrm>
            <a:off x="4149745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0 MPa</a:t>
            </a:r>
          </a:p>
        </p:txBody>
      </p:sp>
      <p:sp>
        <p:nvSpPr>
          <p:cNvPr id="76" name="Rechteck: abgerundete Ecken 56">
            <a:extLst>
              <a:ext uri="{FF2B5EF4-FFF2-40B4-BE49-F238E27FC236}">
                <a16:creationId xmlns:a16="http://schemas.microsoft.com/office/drawing/2014/main" id="{805B2D41-19AD-9680-AA2F-33BA25C93AEE}"/>
              </a:ext>
            </a:extLst>
          </p:cNvPr>
          <p:cNvSpPr/>
          <p:nvPr/>
        </p:nvSpPr>
        <p:spPr>
          <a:xfrm>
            <a:off x="6225103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7" name="Rechteck 57">
            <a:extLst>
              <a:ext uri="{FF2B5EF4-FFF2-40B4-BE49-F238E27FC236}">
                <a16:creationId xmlns:a16="http://schemas.microsoft.com/office/drawing/2014/main" id="{89534772-07BC-022B-D370-66B63C8E2CDA}"/>
              </a:ext>
            </a:extLst>
          </p:cNvPr>
          <p:cNvSpPr/>
          <p:nvPr/>
        </p:nvSpPr>
        <p:spPr>
          <a:xfrm>
            <a:off x="6225103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1000 MPa</a:t>
            </a:r>
          </a:p>
        </p:txBody>
      </p:sp>
      <p:sp>
        <p:nvSpPr>
          <p:cNvPr id="78" name="Rechteck: abgerundete Ecken 58">
            <a:extLst>
              <a:ext uri="{FF2B5EF4-FFF2-40B4-BE49-F238E27FC236}">
                <a16:creationId xmlns:a16="http://schemas.microsoft.com/office/drawing/2014/main" id="{4A4E18D1-95BE-E00C-765D-D67739725BEA}"/>
              </a:ext>
            </a:extLst>
          </p:cNvPr>
          <p:cNvSpPr/>
          <p:nvPr/>
        </p:nvSpPr>
        <p:spPr>
          <a:xfrm>
            <a:off x="8252201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9" name="Rechteck 59">
            <a:extLst>
              <a:ext uri="{FF2B5EF4-FFF2-40B4-BE49-F238E27FC236}">
                <a16:creationId xmlns:a16="http://schemas.microsoft.com/office/drawing/2014/main" id="{27BD37D0-C19F-06BD-C8FA-D874D47C2ED6}"/>
              </a:ext>
            </a:extLst>
          </p:cNvPr>
          <p:cNvSpPr/>
          <p:nvPr/>
        </p:nvSpPr>
        <p:spPr>
          <a:xfrm>
            <a:off x="8252201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970 MPa</a:t>
            </a:r>
          </a:p>
        </p:txBody>
      </p:sp>
      <p:sp>
        <p:nvSpPr>
          <p:cNvPr id="80" name="Rechteck: abgerundete Ecken 60">
            <a:extLst>
              <a:ext uri="{FF2B5EF4-FFF2-40B4-BE49-F238E27FC236}">
                <a16:creationId xmlns:a16="http://schemas.microsoft.com/office/drawing/2014/main" id="{19AAAB23-8A80-AC13-B008-EF61F380D494}"/>
              </a:ext>
            </a:extLst>
          </p:cNvPr>
          <p:cNvSpPr/>
          <p:nvPr/>
        </p:nvSpPr>
        <p:spPr>
          <a:xfrm>
            <a:off x="10283903" y="957744"/>
            <a:ext cx="914400" cy="299621"/>
          </a:xfrm>
          <a:prstGeom prst="roundRect">
            <a:avLst/>
          </a:prstGeom>
          <a:solidFill>
            <a:srgbClr val="99E0F7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ctr" anchorCtr="0"/>
          <a:lstStyle/>
          <a:p>
            <a:pPr algn="ctr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1" name="Rechteck 61">
            <a:extLst>
              <a:ext uri="{FF2B5EF4-FFF2-40B4-BE49-F238E27FC236}">
                <a16:creationId xmlns:a16="http://schemas.microsoft.com/office/drawing/2014/main" id="{38F8D2FC-0705-A5E0-11B2-14D260CAC9C2}"/>
              </a:ext>
            </a:extLst>
          </p:cNvPr>
          <p:cNvSpPr/>
          <p:nvPr/>
        </p:nvSpPr>
        <p:spPr>
          <a:xfrm>
            <a:off x="10283903" y="953666"/>
            <a:ext cx="914400" cy="30777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990 MPa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feld 31">
                <a:extLst>
                  <a:ext uri="{FF2B5EF4-FFF2-40B4-BE49-F238E27FC236}">
                    <a16:creationId xmlns:a16="http://schemas.microsoft.com/office/drawing/2014/main" id="{7CD5C3FE-D62B-101A-A3F6-3B38F6A65E37}"/>
                  </a:ext>
                </a:extLst>
              </p:cNvPr>
              <p:cNvSpPr txBox="1"/>
              <p:nvPr/>
            </p:nvSpPr>
            <p:spPr>
              <a:xfrm>
                <a:off x="8884057" y="2059802"/>
                <a:ext cx="1142749" cy="58990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 anchorCtr="0">
                <a:spAutoFit/>
              </a:bodyPr>
              <a:lstStyle/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:r>
                  <a:rPr lang="en-GB" sz="1600" dirty="0">
                    <a:latin typeface="Calibri" panose="020F0502020204030204" pitchFamily="34" charset="0"/>
                    <a:ea typeface="Cambria Math" panose="02040503050406030204" pitchFamily="18" charset="0"/>
                    <a:cs typeface="Calibri" panose="020F0502020204030204" pitchFamily="34" charset="0"/>
                  </a:rPr>
                  <a:t>heating</a:t>
                </a:r>
              </a:p>
              <a:p>
                <a:pPr algn="l">
                  <a:lnSpc>
                    <a:spcPts val="2300"/>
                  </a:lnSpc>
                  <a:spcBef>
                    <a:spcPts val="115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Δ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𝑇</m:t>
                      </m:r>
                      <m:r>
                        <a:rPr lang="de-DE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&lt;100 </m:t>
                      </m:r>
                      <m:r>
                        <m:rPr>
                          <m:sty m:val="p"/>
                        </m:rPr>
                        <a:rPr lang="de-DE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</m:oMath>
                  </m:oMathPara>
                </a14:m>
                <a:endParaRPr lang="en-US" sz="1600" dirty="0" err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2" name="Textfeld 31">
                <a:extLst>
                  <a:ext uri="{FF2B5EF4-FFF2-40B4-BE49-F238E27FC236}">
                    <a16:creationId xmlns:a16="http://schemas.microsoft.com/office/drawing/2014/main" id="{7CD5C3FE-D62B-101A-A3F6-3B38F6A65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057" y="2059802"/>
                <a:ext cx="1142749" cy="589905"/>
              </a:xfrm>
              <a:prstGeom prst="rect">
                <a:avLst/>
              </a:prstGeom>
              <a:blipFill>
                <a:blip r:embed="rId2"/>
                <a:stretch>
                  <a:fillRect l="-10989" t="-6383" r="-1099" b="-127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0" name="Grafik 13">
            <a:extLst>
              <a:ext uri="{FF2B5EF4-FFF2-40B4-BE49-F238E27FC236}">
                <a16:creationId xmlns:a16="http://schemas.microsoft.com/office/drawing/2014/main" id="{BA9E5E05-1219-FEF9-402C-92E139662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196" y="3734789"/>
            <a:ext cx="2714154" cy="2884696"/>
          </a:xfrm>
          <a:prstGeom prst="rect">
            <a:avLst/>
          </a:prstGeom>
        </p:spPr>
      </p:pic>
      <p:sp>
        <p:nvSpPr>
          <p:cNvPr id="91" name="Rechteck 7">
            <a:extLst>
              <a:ext uri="{FF2B5EF4-FFF2-40B4-BE49-F238E27FC236}">
                <a16:creationId xmlns:a16="http://schemas.microsoft.com/office/drawing/2014/main" id="{3EF814DA-5B27-6040-1BC4-BB3719F7B023}"/>
              </a:ext>
            </a:extLst>
          </p:cNvPr>
          <p:cNvSpPr/>
          <p:nvPr/>
        </p:nvSpPr>
        <p:spPr>
          <a:xfrm>
            <a:off x="10659280" y="5573016"/>
            <a:ext cx="6479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6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dpa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92" name="Gerade Verbindung mit Pfeil 9">
            <a:extLst>
              <a:ext uri="{FF2B5EF4-FFF2-40B4-BE49-F238E27FC236}">
                <a16:creationId xmlns:a16="http://schemas.microsoft.com/office/drawing/2014/main" id="{6329A1BA-3083-BC48-F4F0-B95032C520C8}"/>
              </a:ext>
            </a:extLst>
          </p:cNvPr>
          <p:cNvCxnSpPr>
            <a:cxnSpLocks/>
          </p:cNvCxnSpPr>
          <p:nvPr/>
        </p:nvCxnSpPr>
        <p:spPr>
          <a:xfrm flipH="1">
            <a:off x="10325240" y="5778972"/>
            <a:ext cx="350152" cy="184021"/>
          </a:xfrm>
          <a:prstGeom prst="straightConnector1">
            <a:avLst/>
          </a:prstGeom>
          <a:ln w="19050"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Grafik 87">
            <a:extLst>
              <a:ext uri="{FF2B5EF4-FFF2-40B4-BE49-F238E27FC236}">
                <a16:creationId xmlns:a16="http://schemas.microsoft.com/office/drawing/2014/main" id="{FDC5BE68-C1B7-F499-84BC-A275137B7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8382" y="3734789"/>
            <a:ext cx="3492500" cy="2849880"/>
          </a:xfrm>
          <a:prstGeom prst="rect">
            <a:avLst/>
          </a:prstGeom>
        </p:spPr>
      </p:pic>
      <p:sp>
        <p:nvSpPr>
          <p:cNvPr id="34" name="Rechteck: abgerundete Ecken 39">
            <a:extLst>
              <a:ext uri="{FF2B5EF4-FFF2-40B4-BE49-F238E27FC236}">
                <a16:creationId xmlns:a16="http://schemas.microsoft.com/office/drawing/2014/main" id="{90111CF2-4764-8516-0644-45D65715B83B}"/>
              </a:ext>
            </a:extLst>
          </p:cNvPr>
          <p:cNvSpPr/>
          <p:nvPr/>
        </p:nvSpPr>
        <p:spPr>
          <a:xfrm>
            <a:off x="5266659" y="4158638"/>
            <a:ext cx="180715" cy="189169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5" name="Rechteck: abgerundete Ecken 39">
            <a:extLst>
              <a:ext uri="{FF2B5EF4-FFF2-40B4-BE49-F238E27FC236}">
                <a16:creationId xmlns:a16="http://schemas.microsoft.com/office/drawing/2014/main" id="{45D95F36-2C9E-0DD1-658E-FF09B541A948}"/>
              </a:ext>
            </a:extLst>
          </p:cNvPr>
          <p:cNvSpPr/>
          <p:nvPr/>
        </p:nvSpPr>
        <p:spPr>
          <a:xfrm>
            <a:off x="4736447" y="3813477"/>
            <a:ext cx="180715" cy="189169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hteck: abgerundete Ecken 39">
            <a:extLst>
              <a:ext uri="{FF2B5EF4-FFF2-40B4-BE49-F238E27FC236}">
                <a16:creationId xmlns:a16="http://schemas.microsoft.com/office/drawing/2014/main" id="{8BF11D1F-819A-1AF0-4F46-FA68558342B9}"/>
              </a:ext>
            </a:extLst>
          </p:cNvPr>
          <p:cNvSpPr/>
          <p:nvPr/>
        </p:nvSpPr>
        <p:spPr>
          <a:xfrm>
            <a:off x="5786318" y="4292324"/>
            <a:ext cx="180715" cy="189169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7" name="Rechteck: abgerundete Ecken 39">
            <a:extLst>
              <a:ext uri="{FF2B5EF4-FFF2-40B4-BE49-F238E27FC236}">
                <a16:creationId xmlns:a16="http://schemas.microsoft.com/office/drawing/2014/main" id="{551529BA-9C71-3EAC-197D-AD5C6EB77588}"/>
              </a:ext>
            </a:extLst>
          </p:cNvPr>
          <p:cNvSpPr/>
          <p:nvPr/>
        </p:nvSpPr>
        <p:spPr>
          <a:xfrm>
            <a:off x="6293352" y="4355302"/>
            <a:ext cx="180715" cy="189169"/>
          </a:xfrm>
          <a:prstGeom prst="roundRect">
            <a:avLst/>
          </a:prstGeom>
          <a:solidFill>
            <a:srgbClr val="FF0000">
              <a:alpha val="4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8" name="Pfeil: nach unten 14">
            <a:extLst>
              <a:ext uri="{FF2B5EF4-FFF2-40B4-BE49-F238E27FC236}">
                <a16:creationId xmlns:a16="http://schemas.microsoft.com/office/drawing/2014/main" id="{1D51DF5A-FC17-3C37-E6DA-21C37EC3AF05}"/>
              </a:ext>
            </a:extLst>
          </p:cNvPr>
          <p:cNvSpPr/>
          <p:nvPr/>
        </p:nvSpPr>
        <p:spPr>
          <a:xfrm flipV="1">
            <a:off x="4456720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9" name="Pfeil: nach unten 23">
            <a:extLst>
              <a:ext uri="{FF2B5EF4-FFF2-40B4-BE49-F238E27FC236}">
                <a16:creationId xmlns:a16="http://schemas.microsoft.com/office/drawing/2014/main" id="{C80AF338-E7B7-013F-4641-573802C19FAC}"/>
              </a:ext>
            </a:extLst>
          </p:cNvPr>
          <p:cNvSpPr/>
          <p:nvPr/>
        </p:nvSpPr>
        <p:spPr>
          <a:xfrm flipV="1">
            <a:off x="6520412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Pfeil: nach unten 26">
            <a:extLst>
              <a:ext uri="{FF2B5EF4-FFF2-40B4-BE49-F238E27FC236}">
                <a16:creationId xmlns:a16="http://schemas.microsoft.com/office/drawing/2014/main" id="{EA03B07A-3FB5-987C-E73A-30112AE860B9}"/>
              </a:ext>
            </a:extLst>
          </p:cNvPr>
          <p:cNvSpPr/>
          <p:nvPr/>
        </p:nvSpPr>
        <p:spPr>
          <a:xfrm flipV="1">
            <a:off x="8556197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4" name="Pfeil: nach unten 29">
            <a:extLst>
              <a:ext uri="{FF2B5EF4-FFF2-40B4-BE49-F238E27FC236}">
                <a16:creationId xmlns:a16="http://schemas.microsoft.com/office/drawing/2014/main" id="{38402CA1-D029-811F-3D99-6B37CAC6A04B}"/>
              </a:ext>
            </a:extLst>
          </p:cNvPr>
          <p:cNvSpPr/>
          <p:nvPr/>
        </p:nvSpPr>
        <p:spPr>
          <a:xfrm flipV="1">
            <a:off x="10589978" y="1303653"/>
            <a:ext cx="304206" cy="356525"/>
          </a:xfrm>
          <a:prstGeom prst="downArrow">
            <a:avLst/>
          </a:prstGeom>
          <a:solidFill>
            <a:srgbClr val="005555"/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CADF027B-1331-E803-7501-AB2352DC341F}"/>
              </a:ext>
            </a:extLst>
          </p:cNvPr>
          <p:cNvGrpSpPr/>
          <p:nvPr/>
        </p:nvGrpSpPr>
        <p:grpSpPr>
          <a:xfrm>
            <a:off x="4006581" y="1313178"/>
            <a:ext cx="7413893" cy="1866375"/>
            <a:chOff x="4006582" y="1313178"/>
            <a:chExt cx="7382312" cy="1866375"/>
          </a:xfrm>
        </p:grpSpPr>
        <p:cxnSp>
          <p:nvCxnSpPr>
            <p:cNvPr id="96" name="Gerader Verbinder 32">
              <a:extLst>
                <a:ext uri="{FF2B5EF4-FFF2-40B4-BE49-F238E27FC236}">
                  <a16:creationId xmlns:a16="http://schemas.microsoft.com/office/drawing/2014/main" id="{BDFD741F-B324-8CD4-5AB8-95B951060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1313178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7" name="Gerader Verbinder 34">
              <a:extLst>
                <a:ext uri="{FF2B5EF4-FFF2-40B4-BE49-F238E27FC236}">
                  <a16:creationId xmlns:a16="http://schemas.microsoft.com/office/drawing/2014/main" id="{57E2D90E-33D0-6BF0-3B8E-4B033B777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2731466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8" name="Gerader Verbinder 35">
              <a:extLst>
                <a:ext uri="{FF2B5EF4-FFF2-40B4-BE49-F238E27FC236}">
                  <a16:creationId xmlns:a16="http://schemas.microsoft.com/office/drawing/2014/main" id="{C98AC54D-4C53-B6D6-8BE7-20C1FE251B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6582" y="3179553"/>
              <a:ext cx="7382312" cy="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02" name="Pfeil: 180-Grad 5">
            <a:extLst>
              <a:ext uri="{FF2B5EF4-FFF2-40B4-BE49-F238E27FC236}">
                <a16:creationId xmlns:a16="http://schemas.microsoft.com/office/drawing/2014/main" id="{7B21B566-4A63-3457-59B8-273B2780F9ED}"/>
              </a:ext>
            </a:extLst>
          </p:cNvPr>
          <p:cNvSpPr/>
          <p:nvPr/>
        </p:nvSpPr>
        <p:spPr>
          <a:xfrm rot="10800000">
            <a:off x="8612500" y="3256585"/>
            <a:ext cx="2176371" cy="395805"/>
          </a:xfrm>
          <a:prstGeom prst="uturnArrow">
            <a:avLst>
              <a:gd name="adj1" fmla="val 20741"/>
              <a:gd name="adj2" fmla="val 25000"/>
              <a:gd name="adj3" fmla="val 40666"/>
              <a:gd name="adj4" fmla="val 39266"/>
              <a:gd name="adj5" fmla="val 100000"/>
            </a:avLst>
          </a:prstGeom>
          <a:solidFill>
            <a:srgbClr val="FF0000">
              <a:alpha val="50000"/>
            </a:srgbClr>
          </a:solidFill>
          <a:ln w="19050" cmpd="sng">
            <a:noFill/>
            <a:prstDash val="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144000" tIns="108000" rIns="144000" bIns="144000" rtlCol="0" anchor="t" anchorCtr="0"/>
          <a:lstStyle/>
          <a:p>
            <a:pPr algn="l">
              <a:spcBef>
                <a:spcPts val="1150"/>
              </a:spcBef>
              <a:buClr>
                <a:srgbClr val="116656"/>
              </a:buClr>
              <a:buSzPct val="120000"/>
            </a:pPr>
            <a:endParaRPr lang="en-US" sz="13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Rechteck 7">
            <a:extLst>
              <a:ext uri="{FF2B5EF4-FFF2-40B4-BE49-F238E27FC236}">
                <a16:creationId xmlns:a16="http://schemas.microsoft.com/office/drawing/2014/main" id="{9179182F-632D-52DD-659D-61E2F5A1CE1A}"/>
              </a:ext>
            </a:extLst>
          </p:cNvPr>
          <p:cNvSpPr/>
          <p:nvPr/>
        </p:nvSpPr>
        <p:spPr>
          <a:xfrm>
            <a:off x="9350710" y="3269444"/>
            <a:ext cx="741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FF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repeat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04B0BD6-296E-C0F8-E56C-6FFA4E13E727}"/>
              </a:ext>
            </a:extLst>
          </p:cNvPr>
          <p:cNvGrpSpPr/>
          <p:nvPr/>
        </p:nvGrpSpPr>
        <p:grpSpPr>
          <a:xfrm>
            <a:off x="499987" y="1123441"/>
            <a:ext cx="2807122" cy="2699257"/>
            <a:chOff x="510873" y="1236691"/>
            <a:chExt cx="2807122" cy="269925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BA9CD02-DC6F-3AF8-81D3-ED6184F35CF0}"/>
                </a:ext>
              </a:extLst>
            </p:cNvPr>
            <p:cNvGrpSpPr/>
            <p:nvPr/>
          </p:nvGrpSpPr>
          <p:grpSpPr>
            <a:xfrm>
              <a:off x="510873" y="1236691"/>
              <a:ext cx="2807122" cy="2699257"/>
              <a:chOff x="510873" y="979551"/>
              <a:chExt cx="3010111" cy="2894446"/>
            </a:xfrm>
          </p:grpSpPr>
          <p:pic>
            <p:nvPicPr>
              <p:cNvPr id="6" name="Picture 12" descr="A close-up of a white pipe with copper screws&#10;&#10;Description automatically generated">
                <a:extLst>
                  <a:ext uri="{FF2B5EF4-FFF2-40B4-BE49-F238E27FC236}">
                    <a16:creationId xmlns:a16="http://schemas.microsoft.com/office/drawing/2014/main" id="{1D79D11D-D0B2-1387-6343-965B24CF5D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574"/>
              <a:stretch/>
            </p:blipFill>
            <p:spPr>
              <a:xfrm>
                <a:off x="510873" y="979551"/>
                <a:ext cx="2517436" cy="2894446"/>
              </a:xfrm>
              <a:prstGeom prst="rect">
                <a:avLst/>
              </a:prstGeom>
            </p:spPr>
          </p:pic>
          <p:cxnSp>
            <p:nvCxnSpPr>
              <p:cNvPr id="7" name="Straight Arrow Connector 30">
                <a:extLst>
                  <a:ext uri="{FF2B5EF4-FFF2-40B4-BE49-F238E27FC236}">
                    <a16:creationId xmlns:a16="http://schemas.microsoft.com/office/drawing/2014/main" id="{01EE51E8-5E47-85C6-73D0-D0339A041E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18429" y="2426776"/>
                <a:ext cx="751122" cy="0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" name="Picture 5" descr="A close-up of a pillar&#10;&#10;Description automatically generated">
                <a:extLst>
                  <a:ext uri="{FF2B5EF4-FFF2-40B4-BE49-F238E27FC236}">
                    <a16:creationId xmlns:a16="http://schemas.microsoft.com/office/drawing/2014/main" id="{A5F221B2-0246-0CD1-E6E9-E4332C9936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269551" y="1341313"/>
                <a:ext cx="1251433" cy="2175613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56E9C571-E963-0591-3FAA-70428C8341E8}"/>
                  </a:ext>
                </a:extLst>
              </p:cNvPr>
              <p:cNvSpPr txBox="1"/>
              <p:nvPr/>
            </p:nvSpPr>
            <p:spPr>
              <a:xfrm>
                <a:off x="2771111" y="3217049"/>
                <a:ext cx="700018" cy="2970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16 µm</a:t>
                </a:r>
              </a:p>
            </p:txBody>
          </p:sp>
          <p:cxnSp>
            <p:nvCxnSpPr>
              <p:cNvPr id="10" name="Straight Connector 11">
                <a:extLst>
                  <a:ext uri="{FF2B5EF4-FFF2-40B4-BE49-F238E27FC236}">
                    <a16:creationId xmlns:a16="http://schemas.microsoft.com/office/drawing/2014/main" id="{21E3733F-C553-B5D0-4C41-42F67E66A0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07701" y="3223943"/>
                <a:ext cx="640800" cy="0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35">
                <a:extLst>
                  <a:ext uri="{FF2B5EF4-FFF2-40B4-BE49-F238E27FC236}">
                    <a16:creationId xmlns:a16="http://schemas.microsoft.com/office/drawing/2014/main" id="{66E12330-0421-1591-0704-3B9C22F7667F}"/>
                  </a:ext>
                </a:extLst>
              </p:cNvPr>
              <p:cNvSpPr txBox="1"/>
              <p:nvPr/>
            </p:nvSpPr>
            <p:spPr>
              <a:xfrm>
                <a:off x="510873" y="3525325"/>
                <a:ext cx="900588" cy="3300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15 mm</a:t>
                </a:r>
              </a:p>
            </p:txBody>
          </p:sp>
          <p:cxnSp>
            <p:nvCxnSpPr>
              <p:cNvPr id="12" name="Straight Connector 36">
                <a:extLst>
                  <a:ext uri="{FF2B5EF4-FFF2-40B4-BE49-F238E27FC236}">
                    <a16:creationId xmlns:a16="http://schemas.microsoft.com/office/drawing/2014/main" id="{90B33462-1E7D-A3F0-713F-19B5AC810BC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839499" y="3320318"/>
                <a:ext cx="0" cy="449927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Fußzeilenplatzhalter 3">
              <a:extLst>
                <a:ext uri="{FF2B5EF4-FFF2-40B4-BE49-F238E27FC236}">
                  <a16:creationId xmlns:a16="http://schemas.microsoft.com/office/drawing/2014/main" id="{3022EEB2-48E0-7C05-5A5B-70DF109437C9}"/>
                </a:ext>
              </a:extLst>
            </p:cNvPr>
            <p:cNvSpPr txBox="1">
              <a:spLocks/>
            </p:cNvSpPr>
            <p:nvPr/>
          </p:nvSpPr>
          <p:spPr>
            <a:xfrm>
              <a:off x="556729" y="1267560"/>
              <a:ext cx="2144789" cy="307777"/>
            </a:xfrm>
            <a:prstGeom prst="rect">
              <a:avLst/>
            </a:prstGeom>
          </p:spPr>
          <p:txBody>
            <a:bodyPr vert="horz" wrap="none" lIns="0" tIns="0" rIns="0" bIns="0" rtlCol="0" anchor="t" anchorCtr="0"/>
            <a:lstStyle>
              <a:defPPr>
                <a:defRPr lang="en-US"/>
              </a:defPPr>
              <a:lvl1pPr marL="0" algn="l" defTabSz="457200" rtl="0" eaLnBrk="1" latinLnBrk="0" hangingPunct="1">
                <a:defRPr lang="de-DE" sz="600" kern="600" cap="all" spc="90" baseline="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0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Credit: Robert Lürbke | IPP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146D2401-CE9D-10D4-4709-58741DA642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945" y="4126044"/>
            <a:ext cx="2691775" cy="248550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A037B217-A4FC-9F1B-F572-085D62398C2B}"/>
              </a:ext>
            </a:extLst>
          </p:cNvPr>
          <p:cNvSpPr txBox="1">
            <a:spLocks/>
          </p:cNvSpPr>
          <p:nvPr/>
        </p:nvSpPr>
        <p:spPr>
          <a:xfrm>
            <a:off x="1789832" y="118939"/>
            <a:ext cx="8339708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In-situ irradiation creep experiment</a:t>
            </a:r>
          </a:p>
        </p:txBody>
      </p:sp>
    </p:spTree>
    <p:extLst>
      <p:ext uri="{BB962C8B-B14F-4D97-AF65-F5344CB8AC3E}">
        <p14:creationId xmlns:p14="http://schemas.microsoft.com/office/powerpoint/2010/main" val="2037904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46215E-AFD4-4FCA-5E9D-EB6A1A20C4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36707" y="1878723"/>
            <a:ext cx="5993217" cy="332499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2E6B14B6-81D6-AF5B-0F13-C9B9FE4D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24" y="1838651"/>
            <a:ext cx="5555097" cy="33722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0511A30C-39B2-D856-19CE-A2724E41E4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7498" y="5321172"/>
                <a:ext cx="5735783" cy="108938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40000"/>
                  </a:lnSpc>
                  <a:buFont typeface="Arial" panose="020B0604020202020204" pitchFamily="34" charset="0"/>
                  <a:buNone/>
                </a:pP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Left: Simulation of single-crystal W subjected to recoil energies consistent with 20.3 MeV W</a:t>
                </a:r>
                <a:r>
                  <a:rPr lang="en-GB" sz="1600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6+</a:t>
                </a: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self-ion irradiation. A fixed uniaxial stress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</a:rPr>
                          <m:t>zz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</a:rPr>
                          <m:t>ext</m:t>
                        </m:r>
                      </m:sup>
                    </m:sSubSup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is maintained, and zero stress elsewhere.</a:t>
                </a:r>
              </a:p>
            </p:txBody>
          </p:sp>
        </mc:Choice>
        <mc:Fallback xmlns="">
          <p:sp>
            <p:nvSpPr>
              <p:cNvPr id="73" name="Content Placeholder 2">
                <a:extLst>
                  <a:ext uri="{FF2B5EF4-FFF2-40B4-BE49-F238E27FC236}">
                    <a16:creationId xmlns:a16="http://schemas.microsoft.com/office/drawing/2014/main" id="{0511A30C-39B2-D856-19CE-A2724E41E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498" y="5321172"/>
                <a:ext cx="5735783" cy="1089383"/>
              </a:xfrm>
              <a:prstGeom prst="rect">
                <a:avLst/>
              </a:prstGeom>
              <a:blipFill>
                <a:blip r:embed="rId5"/>
                <a:stretch>
                  <a:fillRect l="-664" b="-69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FE1EAF8-3835-F0A5-6B27-6291B513DD43}"/>
                  </a:ext>
                </a:extLst>
              </p:cNvPr>
              <p:cNvSpPr txBox="1"/>
              <p:nvPr/>
            </p:nvSpPr>
            <p:spPr>
              <a:xfrm>
                <a:off x="6508723" y="5304822"/>
                <a:ext cx="5249183" cy="111787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30000"/>
                </a:schemeClr>
              </a:solidFill>
            </p:spPr>
            <p:txBody>
              <a:bodyPr wrap="square" anchor="ctr">
                <a:spAutoFit/>
              </a:bodyPr>
              <a:lstStyle/>
              <a:p>
                <a:pPr marL="0" lvl="1" indent="0">
                  <a:lnSpc>
                    <a:spcPct val="130000"/>
                  </a:lnSpc>
                  <a:buFont typeface="Arial" panose="020B0604020202020204" pitchFamily="34" charset="0"/>
                  <a:buNone/>
                </a:pPr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Right: Eigenstrain surrogate model from maximum likelihood estimation, described by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zz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en-GB" sz="1600" b="0" i="0" smtClean="0">
                                <a:latin typeface="Cambria Math" panose="02040503050406030204" pitchFamily="18" charset="0"/>
                              </a:rPr>
                              <m:t>ext</m:t>
                            </m:r>
                          </m:sup>
                        </m:sSubSup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are functions of dose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and external stress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>
                            <a:latin typeface="Cambria Math" panose="02040503050406030204" pitchFamily="18" charset="0"/>
                          </a:rPr>
                          <m:t>zz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GB" sz="1600">
                            <a:latin typeface="Cambria Math" panose="02040503050406030204" pitchFamily="18" charset="0"/>
                          </a:rPr>
                          <m:t>ext</m:t>
                        </m:r>
                      </m:sup>
                    </m:sSubSup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4FE1EAF8-3835-F0A5-6B27-6291B513D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8723" y="5304822"/>
                <a:ext cx="5249183" cy="1117870"/>
              </a:xfrm>
              <a:prstGeom prst="rect">
                <a:avLst/>
              </a:prstGeom>
              <a:blipFill>
                <a:blip r:embed="rId6"/>
                <a:stretch>
                  <a:fillRect l="-725" r="-242" b="-44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4D60138E-F3BA-C741-002A-18546F663BB5}"/>
              </a:ext>
            </a:extLst>
          </p:cNvPr>
          <p:cNvSpPr txBox="1">
            <a:spLocks/>
          </p:cNvSpPr>
          <p:nvPr/>
        </p:nvSpPr>
        <p:spPr>
          <a:xfrm>
            <a:off x="531710" y="118939"/>
            <a:ext cx="10390909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Surrogate model driven by molecular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2BC59B-FD95-AA39-CDD4-03A9916DAE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841" y="914640"/>
                <a:ext cx="11182317" cy="9640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spcAft>
                    <a:spcPts val="700"/>
                  </a:spcAft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We use MD as a “black box” model to generate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p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1" i="1" smtClean="0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el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8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GB" sz="1800" b="0" i="0" smtClean="0">
                                    <a:latin typeface="Cambria Math" panose="02040503050406030204" pitchFamily="18" charset="0"/>
                                  </a:rPr>
                                  <m:t>R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materials data:</a:t>
                </a:r>
              </a:p>
              <a:p>
                <a:pPr marL="0" lvl="1" indent="0">
                  <a:lnSpc>
                    <a:spcPct val="100000"/>
                  </a:lnSpc>
                  <a:spcBef>
                    <a:spcPts val="0"/>
                  </a:spcBef>
                  <a:spcAft>
                    <a:spcPts val="700"/>
                  </a:spcAft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 given constant external stress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el</m:t>
                        </m:r>
                      </m:sub>
                    </m:sSub>
                  </m:oMath>
                </a14:m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the surrogate model returns eigenstrain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800" b="1" i="1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p>
                        <m:r>
                          <a:rPr lang="en-GB" sz="18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as a function of irradiation dose </a:t>
                </a:r>
                <a14:m>
                  <m:oMath xmlns:m="http://schemas.openxmlformats.org/officeDocument/2006/math">
                    <m:r>
                      <a:rPr lang="en-GB" sz="1800" i="1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1A2BC59B-FD95-AA39-CDD4-03A9916DA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841" y="914640"/>
                <a:ext cx="11182317" cy="964083"/>
              </a:xfrm>
              <a:prstGeom prst="rect">
                <a:avLst/>
              </a:prstGeom>
              <a:blipFill>
                <a:blip r:embed="rId7"/>
                <a:stretch>
                  <a:fillRect l="-4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61A59659-D768-00C4-3B61-77EF44EECD7B}"/>
              </a:ext>
            </a:extLst>
          </p:cNvPr>
          <p:cNvSpPr/>
          <p:nvPr/>
        </p:nvSpPr>
        <p:spPr>
          <a:xfrm>
            <a:off x="6096000" y="1747782"/>
            <a:ext cx="268981" cy="3151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00A5A3-A98B-CF66-4FAC-C7193430B400}"/>
              </a:ext>
            </a:extLst>
          </p:cNvPr>
          <p:cNvSpPr txBox="1"/>
          <p:nvPr/>
        </p:nvSpPr>
        <p:spPr>
          <a:xfrm>
            <a:off x="1258140" y="6475794"/>
            <a:ext cx="373449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Boleininger et al. (2022) </a:t>
            </a:r>
            <a:r>
              <a:rPr lang="en-GB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PRMat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. 6 (6): 063601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B253A7-8906-5630-448F-CFB39C9F5997}"/>
              </a:ext>
            </a:extLst>
          </p:cNvPr>
          <p:cNvSpPr txBox="1"/>
          <p:nvPr/>
        </p:nvSpPr>
        <p:spPr>
          <a:xfrm>
            <a:off x="7266065" y="6475794"/>
            <a:ext cx="373449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Feichtmayer et al. (2024) Comm. Mater. 5.1: 218</a:t>
            </a:r>
          </a:p>
        </p:txBody>
      </p:sp>
    </p:spTree>
    <p:extLst>
      <p:ext uri="{BB962C8B-B14F-4D97-AF65-F5344CB8AC3E}">
        <p14:creationId xmlns:p14="http://schemas.microsoft.com/office/powerpoint/2010/main" val="29988559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ontent Placeholder 2">
            <a:extLst>
              <a:ext uri="{FF2B5EF4-FFF2-40B4-BE49-F238E27FC236}">
                <a16:creationId xmlns:a16="http://schemas.microsoft.com/office/drawing/2014/main" id="{D70E4164-1BCA-FF10-3F1A-31289C12E4BA}"/>
              </a:ext>
            </a:extLst>
          </p:cNvPr>
          <p:cNvSpPr txBox="1">
            <a:spLocks/>
          </p:cNvSpPr>
          <p:nvPr/>
        </p:nvSpPr>
        <p:spPr>
          <a:xfrm>
            <a:off x="6070547" y="1888805"/>
            <a:ext cx="4870742" cy="297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1. The eigenstrain is expressed as a body-force:</a:t>
            </a:r>
          </a:p>
        </p:txBody>
      </p:sp>
      <p:sp>
        <p:nvSpPr>
          <p:cNvPr id="33" name="U-turn Arrow 32">
            <a:extLst>
              <a:ext uri="{FF2B5EF4-FFF2-40B4-BE49-F238E27FC236}">
                <a16:creationId xmlns:a16="http://schemas.microsoft.com/office/drawing/2014/main" id="{B1C4A7E4-4D62-8522-261D-05F8E2A9069F}"/>
              </a:ext>
            </a:extLst>
          </p:cNvPr>
          <p:cNvSpPr/>
          <p:nvPr/>
        </p:nvSpPr>
        <p:spPr>
          <a:xfrm rot="16200000">
            <a:off x="4500979" y="3044591"/>
            <a:ext cx="2538256" cy="421001"/>
          </a:xfrm>
          <a:prstGeom prst="uturnArrow">
            <a:avLst>
              <a:gd name="adj1" fmla="val 12420"/>
              <a:gd name="adj2" fmla="val 19873"/>
              <a:gd name="adj3" fmla="val 23901"/>
              <a:gd name="adj4" fmla="val 21878"/>
              <a:gd name="adj5" fmla="val 10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5157A2-1CBF-58E9-5EF6-41CFECA21401}"/>
              </a:ext>
            </a:extLst>
          </p:cNvPr>
          <p:cNvSpPr txBox="1"/>
          <p:nvPr/>
        </p:nvSpPr>
        <p:spPr>
          <a:xfrm rot="16200000">
            <a:off x="4312511" y="3167192"/>
            <a:ext cx="130401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propagate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B5ED2FB7-190F-B809-2D91-7426012B9E2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7078" y="1012665"/>
                <a:ext cx="10999121" cy="1206891"/>
              </a:xfrm>
            </p:spPr>
            <p:txBody>
              <a:bodyPr>
                <a:noAutofit/>
              </a:bodyPr>
              <a:lstStyle/>
              <a:p>
                <a:pPr marL="0" lvl="1" indent="0">
                  <a:lnSpc>
                    <a:spcPct val="110000"/>
                  </a:lnSpc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eigenstrain model is embedded into an isotropic linear elastic medium, as a property of each FEM node.</a:t>
                </a:r>
              </a:p>
              <a:p>
                <a:pPr marL="0" lvl="1" indent="0">
                  <a:lnSpc>
                    <a:spcPct val="110000"/>
                  </a:lnSpc>
                  <a:buNone/>
                </a:pPr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The dose-rate profile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1800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8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drives the accumulation of eigenstrain across the wire cross-section.</a:t>
                </a:r>
              </a:p>
            </p:txBody>
          </p:sp>
        </mc:Choice>
        <mc:Fallback xmlns="">
          <p:sp>
            <p:nvSpPr>
              <p:cNvPr id="87" name="Content Placeholder 2">
                <a:extLst>
                  <a:ext uri="{FF2B5EF4-FFF2-40B4-BE49-F238E27FC236}">
                    <a16:creationId xmlns:a16="http://schemas.microsoft.com/office/drawing/2014/main" id="{B5ED2FB7-190F-B809-2D91-7426012B9E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7078" y="1012665"/>
                <a:ext cx="10999121" cy="1206891"/>
              </a:xfrm>
              <a:blipFill>
                <a:blip r:embed="rId3"/>
                <a:stretch>
                  <a:fillRect l="-346" t="-10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6C062975-39E5-6835-0AA2-7831C12F2630}"/>
              </a:ext>
            </a:extLst>
          </p:cNvPr>
          <p:cNvSpPr txBox="1">
            <a:spLocks/>
          </p:cNvSpPr>
          <p:nvPr/>
        </p:nvSpPr>
        <p:spPr>
          <a:xfrm>
            <a:off x="663648" y="118939"/>
            <a:ext cx="10390909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“Digital shadow:” multiscale irradiation creep model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6A3BCED8-995B-2818-3A36-04595CADF7F5}"/>
              </a:ext>
            </a:extLst>
          </p:cNvPr>
          <p:cNvGrpSpPr/>
          <p:nvPr/>
        </p:nvGrpSpPr>
        <p:grpSpPr>
          <a:xfrm>
            <a:off x="756449" y="2115944"/>
            <a:ext cx="3892703" cy="3518996"/>
            <a:chOff x="708441" y="1489855"/>
            <a:chExt cx="3330106" cy="301041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8BFB0A-1945-E53A-31D5-0ABD20132F23}"/>
                </a:ext>
              </a:extLst>
            </p:cNvPr>
            <p:cNvSpPr/>
            <p:nvPr/>
          </p:nvSpPr>
          <p:spPr>
            <a:xfrm>
              <a:off x="936461" y="2412534"/>
              <a:ext cx="341004" cy="975730"/>
            </a:xfrm>
            <a:prstGeom prst="rect">
              <a:avLst/>
            </a:prstGeom>
            <a:gradFill>
              <a:gsLst>
                <a:gs pos="38000">
                  <a:srgbClr val="FF0000">
                    <a:alpha val="40000"/>
                  </a:srgbClr>
                </a:gs>
                <a:gs pos="100000">
                  <a:srgbClr val="FF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0443D78-E1FF-DA4E-2D23-CA2F67D9A4E4}"/>
                </a:ext>
              </a:extLst>
            </p:cNvPr>
            <p:cNvGrpSpPr/>
            <p:nvPr/>
          </p:nvGrpSpPr>
          <p:grpSpPr>
            <a:xfrm>
              <a:off x="926177" y="1728798"/>
              <a:ext cx="848401" cy="2465314"/>
              <a:chOff x="308995" y="879771"/>
              <a:chExt cx="848401" cy="4411845"/>
            </a:xfrm>
          </p:grpSpPr>
          <p:sp>
            <p:nvSpPr>
              <p:cNvPr id="7" name="Can 6">
                <a:extLst>
                  <a:ext uri="{FF2B5EF4-FFF2-40B4-BE49-F238E27FC236}">
                    <a16:creationId xmlns:a16="http://schemas.microsoft.com/office/drawing/2014/main" id="{EBB03682-EFC9-CEB4-8129-9E585DEC4411}"/>
                  </a:ext>
                </a:extLst>
              </p:cNvPr>
              <p:cNvSpPr/>
              <p:nvPr/>
            </p:nvSpPr>
            <p:spPr>
              <a:xfrm>
                <a:off x="308995" y="882436"/>
                <a:ext cx="848401" cy="4409180"/>
              </a:xfrm>
              <a:prstGeom prst="can">
                <a:avLst>
                  <a:gd name="adj" fmla="val 49878"/>
                </a:avLst>
              </a:prstGeom>
              <a:noFill/>
              <a:ln w="21590">
                <a:gradFill>
                  <a:gsLst>
                    <a:gs pos="0">
                      <a:schemeClr val="tx1"/>
                    </a:gs>
                    <a:gs pos="27000">
                      <a:schemeClr val="bg2">
                        <a:lumMod val="75000"/>
                      </a:schemeClr>
                    </a:gs>
                    <a:gs pos="83000">
                      <a:schemeClr val="bg2">
                        <a:lumMod val="5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Can 7">
                <a:extLst>
                  <a:ext uri="{FF2B5EF4-FFF2-40B4-BE49-F238E27FC236}">
                    <a16:creationId xmlns:a16="http://schemas.microsoft.com/office/drawing/2014/main" id="{0C3F45E4-9A9B-A843-8F32-87E2985993C3}"/>
                  </a:ext>
                </a:extLst>
              </p:cNvPr>
              <p:cNvSpPr/>
              <p:nvPr/>
            </p:nvSpPr>
            <p:spPr>
              <a:xfrm>
                <a:off x="308995" y="879771"/>
                <a:ext cx="848401" cy="4049658"/>
              </a:xfrm>
              <a:prstGeom prst="can">
                <a:avLst>
                  <a:gd name="adj" fmla="val 49878"/>
                </a:avLst>
              </a:prstGeom>
              <a:noFill/>
              <a:ln w="25400">
                <a:gradFill>
                  <a:gsLst>
                    <a:gs pos="0">
                      <a:schemeClr val="tx1"/>
                    </a:gs>
                    <a:gs pos="27000">
                      <a:schemeClr val="bg2">
                        <a:lumMod val="75000"/>
                      </a:schemeClr>
                    </a:gs>
                    <a:gs pos="83000">
                      <a:schemeClr val="bg2">
                        <a:lumMod val="50000"/>
                      </a:schemeClr>
                    </a:gs>
                    <a:gs pos="100000">
                      <a:schemeClr val="tx1">
                        <a:lumMod val="95000"/>
                        <a:lumOff val="5000"/>
                      </a:schemeClr>
                    </a:gs>
                  </a:gsLst>
                  <a:lin ang="0" scaled="0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A7A200A-D3DC-8D92-E05B-C8F3A481B58B}"/>
                </a:ext>
              </a:extLst>
            </p:cNvPr>
            <p:cNvSpPr/>
            <p:nvPr/>
          </p:nvSpPr>
          <p:spPr>
            <a:xfrm>
              <a:off x="919211" y="2721464"/>
              <a:ext cx="848401" cy="419768"/>
            </a:xfrm>
            <a:prstGeom prst="ellipse">
              <a:avLst/>
            </a:prstGeom>
            <a:pattFill prst="wdUpDiag">
              <a:fgClr>
                <a:schemeClr val="bg1">
                  <a:lumMod val="65000"/>
                </a:schemeClr>
              </a:fgClr>
              <a:bgClr>
                <a:schemeClr val="bg1"/>
              </a:bgClr>
            </a:patt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5ABA958-0263-D681-E4B7-A78FADD71D01}"/>
                </a:ext>
              </a:extLst>
            </p:cNvPr>
            <p:cNvGrpSpPr/>
            <p:nvPr/>
          </p:nvGrpSpPr>
          <p:grpSpPr>
            <a:xfrm>
              <a:off x="708441" y="2552419"/>
              <a:ext cx="551773" cy="692727"/>
              <a:chOff x="-205368" y="2525667"/>
              <a:chExt cx="848401" cy="692727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4AD9F3E-DB8E-EBBB-A469-E08DBEA55B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5368" y="2987485"/>
                <a:ext cx="848401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AA5E282-7D14-443A-760C-2D73B817C4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5368" y="3218394"/>
                <a:ext cx="848401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8B79436B-4FAD-7D89-E278-3A4672C877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5368" y="2525667"/>
                <a:ext cx="848401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DFB4B21-C77E-F18E-0123-70EAE107A8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-205368" y="2756576"/>
                <a:ext cx="848401" cy="0"/>
              </a:xfrm>
              <a:prstGeom prst="line">
                <a:avLst/>
              </a:prstGeom>
              <a:ln w="762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5FA6673-8109-474C-D061-B2C85503AA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343408" y="4202305"/>
              <a:ext cx="2" cy="297960"/>
            </a:xfrm>
            <a:prstGeom prst="straightConnector1">
              <a:avLst/>
            </a:prstGeom>
            <a:ln w="50800">
              <a:solidFill>
                <a:srgbClr val="F546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E4204BC-0D9B-D66B-E1BB-6D390B7A3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43410" y="1489855"/>
              <a:ext cx="0" cy="441225"/>
            </a:xfrm>
            <a:prstGeom prst="straightConnector1">
              <a:avLst/>
            </a:prstGeom>
            <a:ln w="50800">
              <a:solidFill>
                <a:srgbClr val="F5463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978BAA-BF58-F9E3-904A-14B77B7496B3}"/>
                </a:ext>
              </a:extLst>
            </p:cNvPr>
            <p:cNvSpPr txBox="1"/>
            <p:nvPr/>
          </p:nvSpPr>
          <p:spPr>
            <a:xfrm>
              <a:off x="749421" y="3349581"/>
              <a:ext cx="1071656" cy="3949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20.3 MeV </a:t>
              </a:r>
            </a:p>
            <a:p>
              <a:pPr algn="ctr"/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W</a:t>
              </a:r>
              <a:r>
                <a:rPr lang="en-GB" sz="1200" baseline="30000" dirty="0">
                  <a:latin typeface="Calibri" panose="020F0502020204030204" pitchFamily="34" charset="0"/>
                  <a:cs typeface="Calibri" panose="020F0502020204030204" pitchFamily="34" charset="0"/>
                </a:rPr>
                <a:t>6+</a:t>
              </a:r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 ions</a:t>
              </a:r>
              <a:endParaRPr lang="en-GB" sz="1200" baseline="300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25" name="Picture 24" descr="A purple and green circle&#10;&#10;Description automatically generated">
              <a:extLst>
                <a:ext uri="{FF2B5EF4-FFF2-40B4-BE49-F238E27FC236}">
                  <a16:creationId xmlns:a16="http://schemas.microsoft.com/office/drawing/2014/main" id="{3C9484AA-5556-2786-1C3A-7A9A4B3CA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0010" y="2318780"/>
              <a:ext cx="1209816" cy="120369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EB9BE4C4-A78B-7B1B-B31E-F572D6F9B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178" r="41820"/>
            <a:stretch/>
          </p:blipFill>
          <p:spPr>
            <a:xfrm>
              <a:off x="3393022" y="2416918"/>
              <a:ext cx="164356" cy="1085849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3C761CC-8881-4D8A-04A1-8451F9EBC861}"/>
                </a:ext>
              </a:extLst>
            </p:cNvPr>
            <p:cNvCxnSpPr>
              <a:cxnSpLocks/>
            </p:cNvCxnSpPr>
            <p:nvPr/>
          </p:nvCxnSpPr>
          <p:spPr>
            <a:xfrm>
              <a:off x="3393022" y="2439778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AF794BB8-8FA9-12B5-092D-33D590CEF9F6}"/>
                </a:ext>
              </a:extLst>
            </p:cNvPr>
            <p:cNvCxnSpPr>
              <a:cxnSpLocks/>
            </p:cNvCxnSpPr>
            <p:nvPr/>
          </p:nvCxnSpPr>
          <p:spPr>
            <a:xfrm>
              <a:off x="3393022" y="3469135"/>
              <a:ext cx="2160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EB66B25B-F6FD-11A7-0FE4-D8720E05099A}"/>
                </a:ext>
              </a:extLst>
            </p:cNvPr>
            <p:cNvSpPr/>
            <p:nvPr/>
          </p:nvSpPr>
          <p:spPr>
            <a:xfrm>
              <a:off x="3560876" y="2300223"/>
              <a:ext cx="414118" cy="236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1.2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5A1F584-886F-F92F-5023-908AE47D5675}"/>
                </a:ext>
              </a:extLst>
            </p:cNvPr>
            <p:cNvSpPr/>
            <p:nvPr/>
          </p:nvSpPr>
          <p:spPr>
            <a:xfrm>
              <a:off x="3582961" y="3325163"/>
              <a:ext cx="307038" cy="2369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0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19F127E4-5BD6-20A6-5C5C-51B6827A6535}"/>
                </a:ext>
              </a:extLst>
            </p:cNvPr>
            <p:cNvCxnSpPr>
              <a:cxnSpLocks/>
            </p:cNvCxnSpPr>
            <p:nvPr/>
          </p:nvCxnSpPr>
          <p:spPr>
            <a:xfrm>
              <a:off x="2142528" y="3489013"/>
              <a:ext cx="1102641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12191094-735A-6647-B8E9-B68E612D5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42525" y="2285290"/>
              <a:ext cx="0" cy="1209612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97A60A6-F1CD-9D67-5E93-A4B61D55819C}"/>
                </a:ext>
              </a:extLst>
            </p:cNvPr>
            <p:cNvSpPr txBox="1"/>
            <p:nvPr/>
          </p:nvSpPr>
          <p:spPr>
            <a:xfrm>
              <a:off x="2134464" y="2129076"/>
              <a:ext cx="319144" cy="263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y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8BD9500-5A26-D4F7-D29E-09CF32B0F767}"/>
                </a:ext>
              </a:extLst>
            </p:cNvPr>
            <p:cNvSpPr txBox="1"/>
            <p:nvPr/>
          </p:nvSpPr>
          <p:spPr>
            <a:xfrm>
              <a:off x="3179157" y="3381806"/>
              <a:ext cx="257075" cy="2632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x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5BAAC39-9E3C-E10B-DB1D-7B209BA2C60F}"/>
                </a:ext>
              </a:extLst>
            </p:cNvPr>
            <p:cNvCxnSpPr>
              <a:cxnSpLocks/>
            </p:cNvCxnSpPr>
            <p:nvPr/>
          </p:nvCxnSpPr>
          <p:spPr>
            <a:xfrm>
              <a:off x="1313863" y="3142839"/>
              <a:ext cx="828656" cy="346174"/>
            </a:xfrm>
            <a:prstGeom prst="line">
              <a:avLst/>
            </a:prstGeom>
            <a:ln w="1016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111BF60D-500A-CF68-A72F-28BC09F75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33268" y="2287911"/>
              <a:ext cx="809252" cy="431946"/>
            </a:xfrm>
            <a:prstGeom prst="line">
              <a:avLst/>
            </a:prstGeom>
            <a:ln w="1016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3DF798D-B2BB-6A97-4AF0-1BA3AF39DE2D}"/>
                    </a:ext>
                  </a:extLst>
                </p:cNvPr>
                <p:cNvSpPr txBox="1"/>
                <p:nvPr/>
              </p:nvSpPr>
              <p:spPr>
                <a:xfrm>
                  <a:off x="3150159" y="2126911"/>
                  <a:ext cx="888388" cy="2443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accPr>
                        <m:e>
                          <m:r>
                            <a:rPr lang="el-GR" sz="1200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𝜙</m:t>
                          </m:r>
                        </m:e>
                      </m:acc>
                    </m:oMath>
                  </a14:m>
                  <a:r>
                    <a:rPr lang="en-GB" sz="1200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(dpa/h)</a:t>
                  </a: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43DF798D-B2BB-6A97-4AF0-1BA3AF39D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50159" y="2126911"/>
                  <a:ext cx="888388" cy="244316"/>
                </a:xfrm>
                <a:prstGeom prst="rect">
                  <a:avLst/>
                </a:prstGeom>
                <a:blipFill>
                  <a:blip r:embed="rId6"/>
                  <a:stretch>
                    <a:fillRect b="-1739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CDF11E9-E040-6C9B-B1A3-7AA63CF2D330}"/>
                </a:ext>
              </a:extLst>
            </p:cNvPr>
            <p:cNvSpPr txBox="1"/>
            <p:nvPr/>
          </p:nvSpPr>
          <p:spPr>
            <a:xfrm>
              <a:off x="1967334" y="1694185"/>
              <a:ext cx="1544365" cy="447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400" dirty="0">
                  <a:latin typeface="Calibri" panose="020F0502020204030204" pitchFamily="34" charset="0"/>
                  <a:cs typeface="Calibri" panose="020F0502020204030204" pitchFamily="34" charset="0"/>
                </a:rPr>
                <a:t>Simulated exposure profile (SRIM)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652DF69D-C070-2F6C-8E3A-868D6717E6D1}"/>
                </a:ext>
              </a:extLst>
            </p:cNvPr>
            <p:cNvSpPr txBox="1"/>
            <p:nvPr/>
          </p:nvSpPr>
          <p:spPr>
            <a:xfrm>
              <a:off x="1967334" y="3502768"/>
              <a:ext cx="511073" cy="2106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0 µm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3657314A-764E-4CE4-B53B-839F2B62A654}"/>
                </a:ext>
              </a:extLst>
            </p:cNvPr>
            <p:cNvSpPr txBox="1"/>
            <p:nvPr/>
          </p:nvSpPr>
          <p:spPr>
            <a:xfrm>
              <a:off x="2518924" y="3496217"/>
              <a:ext cx="511073" cy="2106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00" dirty="0">
                  <a:latin typeface="Calibri" panose="020F0502020204030204" pitchFamily="34" charset="0"/>
                  <a:cs typeface="Calibri" panose="020F0502020204030204" pitchFamily="34" charset="0"/>
                </a:rPr>
                <a:t>8 µm</a:t>
              </a: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A968DCB-24A1-88A7-4FBE-76E83CC3A3B9}"/>
                </a:ext>
              </a:extLst>
            </p:cNvPr>
            <p:cNvCxnSpPr>
              <a:cxnSpLocks/>
            </p:cNvCxnSpPr>
            <p:nvPr/>
          </p:nvCxnSpPr>
          <p:spPr>
            <a:xfrm>
              <a:off x="2716611" y="3491335"/>
              <a:ext cx="0" cy="45472"/>
            </a:xfrm>
            <a:prstGeom prst="line">
              <a:avLst/>
            </a:prstGeom>
            <a:ln w="889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0DA115E5-A894-FED0-080E-5C534BC97820}"/>
                </a:ext>
              </a:extLst>
            </p:cNvPr>
            <p:cNvCxnSpPr>
              <a:cxnSpLocks/>
            </p:cNvCxnSpPr>
            <p:nvPr/>
          </p:nvCxnSpPr>
          <p:spPr>
            <a:xfrm>
              <a:off x="2148869" y="3491335"/>
              <a:ext cx="0" cy="45472"/>
            </a:xfrm>
            <a:prstGeom prst="line">
              <a:avLst/>
            </a:prstGeom>
            <a:ln w="889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255408-8024-0DAD-67B3-DAF539E27B59}"/>
              </a:ext>
            </a:extLst>
          </p:cNvPr>
          <p:cNvGrpSpPr/>
          <p:nvPr/>
        </p:nvGrpSpPr>
        <p:grpSpPr>
          <a:xfrm>
            <a:off x="5087627" y="5413368"/>
            <a:ext cx="6365354" cy="974810"/>
            <a:chOff x="4986272" y="5293929"/>
            <a:chExt cx="6365354" cy="974810"/>
          </a:xfrm>
        </p:grpSpPr>
        <p:sp>
          <p:nvSpPr>
            <p:cNvPr id="102" name="Content Placeholder 2">
              <a:extLst>
                <a:ext uri="{FF2B5EF4-FFF2-40B4-BE49-F238E27FC236}">
                  <a16:creationId xmlns:a16="http://schemas.microsoft.com/office/drawing/2014/main" id="{A96E9BC1-F44E-0DA9-3D85-768A53FE7F59}"/>
                </a:ext>
              </a:extLst>
            </p:cNvPr>
            <p:cNvSpPr txBox="1">
              <a:spLocks/>
            </p:cNvSpPr>
            <p:nvPr/>
          </p:nvSpPr>
          <p:spPr>
            <a:xfrm>
              <a:off x="4986272" y="5293929"/>
              <a:ext cx="6365354" cy="974810"/>
            </a:xfrm>
            <a:prstGeom prst="rect">
              <a:avLst/>
            </a:prstGeom>
            <a:noFill/>
            <a:ln w="50800">
              <a:solidFill>
                <a:srgbClr val="FF0000">
                  <a:alpha val="40000"/>
                </a:srgbClr>
              </a:solidFill>
            </a:ln>
          </p:spPr>
          <p:txBody>
            <a:bodyPr vert="horz" lIns="360000" tIns="72000" rIns="180000" bIns="7200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The surrogate model does not account for the general </a:t>
              </a:r>
              <a:r>
                <a:rPr lang="en-GB" sz="1600" i="1" dirty="0">
                  <a:latin typeface="Calibri" panose="020F0502020204030204" pitchFamily="34" charset="0"/>
                  <a:cs typeface="Calibri" panose="020F0502020204030204" pitchFamily="34" charset="0"/>
                </a:rPr>
                <a:t>stress history. </a:t>
              </a:r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We assume that eigenstrain accumulates irreversibly </a:t>
              </a:r>
              <a:r>
                <a:rPr lang="en-GB" sz="16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w.r.t.</a:t>
              </a:r>
              <a:r>
                <a:rPr lang="en-GB" sz="1600" dirty="0">
                  <a:latin typeface="Calibri" panose="020F0502020204030204" pitchFamily="34" charset="0"/>
                  <a:cs typeface="Calibri" panose="020F0502020204030204" pitchFamily="34" charset="0"/>
                </a:rPr>
                <a:t> stress.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84E46E8D-2B9D-9150-2BAE-DEC1D016B4F8}"/>
                </a:ext>
              </a:extLst>
            </p:cNvPr>
            <p:cNvSpPr txBox="1"/>
            <p:nvPr/>
          </p:nvSpPr>
          <p:spPr>
            <a:xfrm>
              <a:off x="6507962" y="5887559"/>
              <a:ext cx="3395684" cy="27699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latin typeface="Calibri" panose="020F0502020204030204" pitchFamily="34" charset="0"/>
                  <a:cs typeface="Calibri" panose="020F0502020204030204" pitchFamily="34" charset="0"/>
                </a:rPr>
                <a:t>Da Fonseca et al. (2023) Scripta Mater. 233: 115510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BEF6E43-D343-E7F0-8628-0456DF7D434C}"/>
                  </a:ext>
                </a:extLst>
              </p:cNvPr>
              <p:cNvSpPr txBox="1"/>
              <p:nvPr/>
            </p:nvSpPr>
            <p:spPr>
              <a:xfrm>
                <a:off x="1559606" y="5263211"/>
                <a:ext cx="6449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8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zz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sz="1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ext</m:t>
                          </m:r>
                        </m:sup>
                      </m:sSubSup>
                    </m:oMath>
                  </m:oMathPara>
                </a14:m>
                <a:endParaRPr lang="en-GB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BEF6E43-D343-E7F0-8628-0456DF7D4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606" y="5263211"/>
                <a:ext cx="64499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A29028-53B3-D222-1355-11AE464B9873}"/>
                  </a:ext>
                </a:extLst>
              </p:cNvPr>
              <p:cNvSpPr txBox="1"/>
              <p:nvPr/>
            </p:nvSpPr>
            <p:spPr>
              <a:xfrm>
                <a:off x="5859103" y="4597365"/>
                <a:ext cx="5677085" cy="558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f>
                            <m:f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sty m:val="p"/>
                                </m:rP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d</m:t>
                              </m:r>
                              <m:r>
                                <a:rPr lang="en-GB" sz="16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MD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elastic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A29028-53B3-D222-1355-11AE464B9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03" y="4597365"/>
                <a:ext cx="5677085" cy="558486"/>
              </a:xfrm>
              <a:prstGeom prst="rect">
                <a:avLst/>
              </a:prstGeom>
              <a:blipFill>
                <a:blip r:embed="rId8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E0FC3E-9DD0-AC34-DE56-116FC17556DD}"/>
                  </a:ext>
                </a:extLst>
              </p:cNvPr>
              <p:cNvSpPr txBox="1"/>
              <p:nvPr/>
            </p:nvSpPr>
            <p:spPr>
              <a:xfrm>
                <a:off x="7270901" y="2522066"/>
                <a:ext cx="27637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p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1" i="0" smtClean="0">
                        <a:latin typeface="Cambria Math" panose="02040503050406030204" pitchFamily="18" charset="0"/>
                      </a:rPr>
                      <m:t>𝐂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 :(</m:t>
                    </m:r>
                    <m:r>
                      <a:rPr lang="en-GB" sz="1600" b="1">
                        <a:latin typeface="Cambria Math" panose="02040503050406030204" pitchFamily="18" charset="0"/>
                      </a:rPr>
                      <m:t>𝛁</m:t>
                    </m:r>
                    <m:r>
                      <a:rPr lang="en-GB" sz="1600" b="1" i="1"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GB" sz="16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𝜺</m:t>
                        </m:r>
                      </m:e>
                      <m:sup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GB" sz="16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7E0FC3E-9DD0-AC34-DE56-116FC17556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0901" y="2522066"/>
                <a:ext cx="2763755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1E008BD-A383-C300-C9C9-2503F91CD6BA}"/>
              </a:ext>
            </a:extLst>
          </p:cNvPr>
          <p:cNvSpPr txBox="1">
            <a:spLocks/>
          </p:cNvSpPr>
          <p:nvPr/>
        </p:nvSpPr>
        <p:spPr>
          <a:xfrm>
            <a:off x="6079932" y="2997737"/>
            <a:ext cx="4870742" cy="297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2. And embedded into linear elasticity: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70510D0-0CF0-84A2-9ACD-C3FCEFB35654}"/>
                  </a:ext>
                </a:extLst>
              </p:cNvPr>
              <p:cNvSpPr txBox="1"/>
              <p:nvPr/>
            </p:nvSpPr>
            <p:spPr>
              <a:xfrm>
                <a:off x="6418809" y="3370571"/>
                <a:ext cx="3406771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70510D0-0CF0-84A2-9ACD-C3FCEFB356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8809" y="3370571"/>
                <a:ext cx="3406771" cy="338554"/>
              </a:xfrm>
              <a:prstGeom prst="rect">
                <a:avLst/>
              </a:prstGeom>
              <a:blipFill>
                <a:blip r:embed="rId10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E00E761-3FB6-9CDE-4281-4161C9F9CCD5}"/>
              </a:ext>
            </a:extLst>
          </p:cNvPr>
          <p:cNvSpPr txBox="1">
            <a:spLocks/>
          </p:cNvSpPr>
          <p:nvPr/>
        </p:nvSpPr>
        <p:spPr>
          <a:xfrm>
            <a:off x="6079932" y="4346315"/>
            <a:ext cx="5211522" cy="2971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3. Here, eigenstrain is assumed to accumulate irreversibly: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8B1D79-6D8A-7EC1-F4B7-A2DB65EC763C}"/>
                  </a:ext>
                </a:extLst>
              </p:cNvPr>
              <p:cNvSpPr txBox="1"/>
              <p:nvPr/>
            </p:nvSpPr>
            <p:spPr>
              <a:xfrm>
                <a:off x="7180112" y="3792397"/>
                <a:ext cx="3993074" cy="3495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𝝈</m:t>
                      </m:r>
                      <m:d>
                        <m:d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𝝈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elastic</m:t>
                          </m:r>
                        </m:sup>
                      </m:sSup>
                      <m:d>
                        <m:d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 :(</m:t>
                      </m:r>
                      <m:r>
                        <a:rPr lang="en-GB" sz="1600" b="1" i="0" smtClean="0">
                          <a:latin typeface="Cambria Math" panose="02040503050406030204" pitchFamily="18" charset="0"/>
                        </a:rPr>
                        <m:t>𝛁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𝜺</m:t>
                          </m:r>
                        </m:e>
                        <m:sup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16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8B1D79-6D8A-7EC1-F4B7-A2DB65EC7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0112" y="3792397"/>
                <a:ext cx="3993074" cy="349583"/>
              </a:xfrm>
              <a:prstGeom prst="rect">
                <a:avLst/>
              </a:prstGeom>
              <a:blipFill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E43ECB9-F7EC-01FE-5A51-57891A2A63ED}"/>
              </a:ext>
            </a:extLst>
          </p:cNvPr>
          <p:cNvSpPr txBox="1"/>
          <p:nvPr/>
        </p:nvSpPr>
        <p:spPr>
          <a:xfrm>
            <a:off x="7469472" y="2189477"/>
            <a:ext cx="2565184" cy="24622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Reali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 et al. (2021)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Nucl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GB" sz="1000" dirty="0" err="1">
                <a:latin typeface="Calibri" panose="020F0502020204030204" pitchFamily="34" charset="0"/>
                <a:cs typeface="Calibri" panose="020F0502020204030204" pitchFamily="34" charset="0"/>
              </a:rPr>
              <a:t>Fus</a:t>
            </a:r>
            <a:r>
              <a:rPr lang="en-GB" sz="1000" dirty="0">
                <a:latin typeface="Calibri" panose="020F0502020204030204" pitchFamily="34" charset="0"/>
                <a:cs typeface="Calibri" panose="020F0502020204030204" pitchFamily="34" charset="0"/>
              </a:rPr>
              <a:t>. 61.1: 016002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B025E-9627-0E81-F791-146D05B3F782}"/>
                  </a:ext>
                </a:extLst>
              </p:cNvPr>
              <p:cNvSpPr txBox="1"/>
              <p:nvPr/>
            </p:nvSpPr>
            <p:spPr>
              <a:xfrm rot="16200000">
                <a:off x="4344679" y="3063131"/>
                <a:ext cx="1873348" cy="5014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sz="1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𝜙</m:t>
                      </m:r>
                      <m:d>
                        <m:dPr>
                          <m:ctrlPr>
                            <a:rPr lang="en-GB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GB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>
                  <a:solidFill>
                    <a:srgbClr val="0070C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DCB025E-9627-0E81-F791-146D05B3F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344679" y="3063131"/>
                <a:ext cx="1873348" cy="501419"/>
              </a:xfrm>
              <a:prstGeom prst="rect">
                <a:avLst/>
              </a:prstGeom>
              <a:blipFill>
                <a:blip r:embed="rId12"/>
                <a:stretch>
                  <a:fillRect r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285FE26-6B88-9CC5-54EB-5D07B55F1A4F}"/>
              </a:ext>
            </a:extLst>
          </p:cNvPr>
          <p:cNvSpPr txBox="1"/>
          <p:nvPr/>
        </p:nvSpPr>
        <p:spPr>
          <a:xfrm>
            <a:off x="840364" y="5934945"/>
            <a:ext cx="373449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Feichtmayer et al. (2024) Comm. Mater. 5.1: 218</a:t>
            </a:r>
          </a:p>
        </p:txBody>
      </p:sp>
    </p:spTree>
    <p:extLst>
      <p:ext uri="{BB962C8B-B14F-4D97-AF65-F5344CB8AC3E}">
        <p14:creationId xmlns:p14="http://schemas.microsoft.com/office/powerpoint/2010/main" val="221181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83CF6-FBA8-26FC-3FF5-64C6E0541988}"/>
              </a:ext>
            </a:extLst>
          </p:cNvPr>
          <p:cNvSpPr txBox="1">
            <a:spLocks/>
          </p:cNvSpPr>
          <p:nvPr/>
        </p:nvSpPr>
        <p:spPr>
          <a:xfrm>
            <a:off x="900545" y="118939"/>
            <a:ext cx="10390909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Example: Multiscale irradiation creep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83F015-A6D7-E3C0-1A2F-6D96D58B53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77" y="982186"/>
            <a:ext cx="11284526" cy="366430"/>
          </a:xfrm>
        </p:spPr>
        <p:txBody>
          <a:bodyPr>
            <a:noAutofit/>
          </a:bodyPr>
          <a:lstStyle/>
          <a:p>
            <a:pPr marL="0" lvl="1" indent="0">
              <a:lnSpc>
                <a:spcPct val="110000"/>
              </a:lnSpc>
              <a:buNone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Bringing it all together, the virtual experiment can predict the experimental outcome － without adjustable parameters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97087-8FCB-AD55-32F1-A556346A8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77" y="1573103"/>
            <a:ext cx="3270080" cy="3270080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2D1450-8373-3522-13A4-DCA496D64741}"/>
              </a:ext>
            </a:extLst>
          </p:cNvPr>
          <p:cNvSpPr txBox="1">
            <a:spLocks/>
          </p:cNvSpPr>
          <p:nvPr/>
        </p:nvSpPr>
        <p:spPr>
          <a:xfrm>
            <a:off x="1069383" y="5299885"/>
            <a:ext cx="10398091" cy="11905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 the irradiated layer, the elastic stress is </a:t>
            </a:r>
            <a:r>
              <a:rPr lang="en-GB" sz="1800" i="1" dirty="0">
                <a:latin typeface="Calibri" panose="020F0502020204030204" pitchFamily="34" charset="0"/>
                <a:cs typeface="Calibri" panose="020F0502020204030204" pitchFamily="34" charset="0"/>
              </a:rPr>
              <a:t>entirely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compensated by the irradiation-induced eigenstrain.</a:t>
            </a:r>
          </a:p>
          <a:p>
            <a:pPr marL="285750" lvl="1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Within half an hour, most of the stress has relaxed (=0.5 dpa in the Bragg peak)</a:t>
            </a:r>
          </a:p>
          <a:p>
            <a:pPr marL="285750" lvl="1" indent="-285750">
              <a:lnSpc>
                <a:spcPct val="110000"/>
              </a:lnSpc>
              <a:buFont typeface="Wingdings" pitchFamily="2" charset="2"/>
              <a:buChar char="Ø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Simulated relaxation is overestimated by 20% compared to experiment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2130225-7E24-18DA-E72E-9AC45F807A92}"/>
              </a:ext>
            </a:extLst>
          </p:cNvPr>
          <p:cNvGrpSpPr/>
          <p:nvPr/>
        </p:nvGrpSpPr>
        <p:grpSpPr>
          <a:xfrm>
            <a:off x="3838117" y="1324523"/>
            <a:ext cx="4637688" cy="3530388"/>
            <a:chOff x="3099102" y="1546457"/>
            <a:chExt cx="4351180" cy="3312287"/>
          </a:xfrm>
        </p:grpSpPr>
        <p:pic>
          <p:nvPicPr>
            <p:cNvPr id="13" name="Picture 12" descr="A graph of different colored lines&#10;&#10;Description automatically generated">
              <a:extLst>
                <a:ext uri="{FF2B5EF4-FFF2-40B4-BE49-F238E27FC236}">
                  <a16:creationId xmlns:a16="http://schemas.microsoft.com/office/drawing/2014/main" id="{23DB4278-7E73-D492-230C-EAD9EFB809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99102" y="1643754"/>
              <a:ext cx="4351180" cy="321499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3F8233B-D5E1-8A06-5931-F804E1131AE6}"/>
                </a:ext>
              </a:extLst>
            </p:cNvPr>
            <p:cNvSpPr/>
            <p:nvPr/>
          </p:nvSpPr>
          <p:spPr>
            <a:xfrm>
              <a:off x="3992880" y="1546457"/>
              <a:ext cx="3246120" cy="4126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Picture 15" descr="A graph of a normalized reaction&#10;&#10;Description automatically generated with medium confidence">
            <a:extLst>
              <a:ext uri="{FF2B5EF4-FFF2-40B4-BE49-F238E27FC236}">
                <a16:creationId xmlns:a16="http://schemas.microsoft.com/office/drawing/2014/main" id="{DA22AEDB-AD1E-6EE1-FB57-F36195409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701" y="1493519"/>
            <a:ext cx="3088902" cy="3363715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4C72823-4F41-6688-7D99-6CA6ABEBCFDC}"/>
              </a:ext>
            </a:extLst>
          </p:cNvPr>
          <p:cNvGrpSpPr/>
          <p:nvPr/>
        </p:nvGrpSpPr>
        <p:grpSpPr>
          <a:xfrm>
            <a:off x="10236631" y="2959687"/>
            <a:ext cx="727653" cy="560174"/>
            <a:chOff x="10236631" y="2959687"/>
            <a:chExt cx="727653" cy="56017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3247DF1-A310-D326-998E-9F343D74114A}"/>
                </a:ext>
              </a:extLst>
            </p:cNvPr>
            <p:cNvCxnSpPr/>
            <p:nvPr/>
          </p:nvCxnSpPr>
          <p:spPr>
            <a:xfrm>
              <a:off x="10964284" y="2959687"/>
              <a:ext cx="0" cy="560173"/>
            </a:xfrm>
            <a:prstGeom prst="line">
              <a:avLst/>
            </a:prstGeom>
            <a:ln w="25400">
              <a:solidFill>
                <a:srgbClr val="088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2E17AA-DD5C-A80B-ABD8-2E1CCFC243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236631" y="3519861"/>
              <a:ext cx="727653" cy="0"/>
            </a:xfrm>
            <a:prstGeom prst="line">
              <a:avLst/>
            </a:prstGeom>
            <a:ln w="25400">
              <a:solidFill>
                <a:srgbClr val="0885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113D51-2C21-1C2B-E621-94554F9B82C0}"/>
                  </a:ext>
                </a:extLst>
              </p:cNvPr>
              <p:cNvSpPr txBox="1"/>
              <p:nvPr/>
            </p:nvSpPr>
            <p:spPr>
              <a:xfrm>
                <a:off x="9823318" y="3578949"/>
                <a:ext cx="196828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solidFill>
                            <a:srgbClr val="0885FF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solidFill>
                            <a:srgbClr val="0885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b="0" i="1" smtClean="0">
                          <a:solidFill>
                            <a:srgbClr val="0885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b>
                        <m:sSubPr>
                          <m:ctrlPr>
                            <a:rPr lang="en-GB" b="0" i="1" smtClean="0">
                              <a:solidFill>
                                <a:srgbClr val="0885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rgbClr val="0885FF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rgbClr val="0885FF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0885FF"/>
                          </a:solidFill>
                          <a:latin typeface="Cambria Math" panose="02040503050406030204" pitchFamily="18" charset="0"/>
                        </a:rPr>
                        <m:t>∼4%</m:t>
                      </m:r>
                    </m:oMath>
                  </m:oMathPara>
                </a14:m>
                <a:endParaRPr lang="en-GB" dirty="0">
                  <a:solidFill>
                    <a:srgbClr val="0885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4113D51-2C21-1C2B-E621-94554F9B82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3318" y="3578949"/>
                <a:ext cx="1968285" cy="276999"/>
              </a:xfrm>
              <a:prstGeom prst="rect">
                <a:avLst/>
              </a:prstGeom>
              <a:blipFill>
                <a:blip r:embed="rId6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4BC48B-79CE-3F64-081B-A6DBB860ED3C}"/>
                  </a:ext>
                </a:extLst>
              </p:cNvPr>
              <p:cNvSpPr txBox="1"/>
              <p:nvPr/>
            </p:nvSpPr>
            <p:spPr>
              <a:xfrm>
                <a:off x="10082932" y="3883716"/>
                <a:ext cx="145428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solidFill>
                                <a:srgbClr val="0885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rgbClr val="0885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solidFill>
                                <a:srgbClr val="0885FF"/>
                              </a:solidFill>
                              <a:latin typeface="Cambria Math" panose="02040503050406030204" pitchFamily="18" charset="0"/>
                            </a:rPr>
                            <m:t>irr</m:t>
                          </m:r>
                        </m:sub>
                      </m:sSub>
                      <m:r>
                        <a:rPr lang="en-GB" b="0" i="1" smtClean="0">
                          <a:solidFill>
                            <a:srgbClr val="0885FF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GB" b="0" i="1" smtClean="0">
                          <a:solidFill>
                            <a:srgbClr val="0885FF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GB" b="0" i="1" smtClean="0">
                          <a:solidFill>
                            <a:srgbClr val="0885FF"/>
                          </a:solidFill>
                          <a:latin typeface="Cambria Math" panose="02040503050406030204" pitchFamily="18" charset="0"/>
                        </a:rPr>
                        <m:t>∼4%</m:t>
                      </m:r>
                    </m:oMath>
                  </m:oMathPara>
                </a14:m>
                <a:endParaRPr lang="en-GB" dirty="0">
                  <a:solidFill>
                    <a:srgbClr val="0885F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4BC48B-79CE-3F64-081B-A6DBB860E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2932" y="3883716"/>
                <a:ext cx="1454283" cy="276999"/>
              </a:xfrm>
              <a:prstGeom prst="rect">
                <a:avLst/>
              </a:prstGeom>
              <a:blipFill>
                <a:blip r:embed="rId7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622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21234-F125-2143-2E55-9D5377EA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colorful cube with yellow and green dots&#10;&#10;AI-generated content may be incorrect.">
            <a:extLst>
              <a:ext uri="{FF2B5EF4-FFF2-40B4-BE49-F238E27FC236}">
                <a16:creationId xmlns:a16="http://schemas.microsoft.com/office/drawing/2014/main" id="{9CACB2C4-6FD6-F02F-9D64-DB050AC06EF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rcRect t="4792"/>
          <a:stretch/>
        </p:blipFill>
        <p:spPr>
          <a:xfrm>
            <a:off x="1092096" y="300625"/>
            <a:ext cx="3404732" cy="593139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F5B97B4-947B-2BC8-959F-A46EC06993BB}"/>
              </a:ext>
            </a:extLst>
          </p:cNvPr>
          <p:cNvCxnSpPr/>
          <p:nvPr/>
        </p:nvCxnSpPr>
        <p:spPr>
          <a:xfrm flipV="1">
            <a:off x="2733783" y="1145060"/>
            <a:ext cx="0" cy="891251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DFE298-98FE-7275-F5C4-AD549D4DCCD9}"/>
                  </a:ext>
                </a:extLst>
              </p:cNvPr>
              <p:cNvSpPr txBox="1"/>
              <p:nvPr/>
            </p:nvSpPr>
            <p:spPr>
              <a:xfrm>
                <a:off x="2902603" y="1006560"/>
                <a:ext cx="43614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en-GB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DFE298-98FE-7275-F5C4-AD549D4DC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603" y="1006560"/>
                <a:ext cx="436145" cy="338554"/>
              </a:xfrm>
              <a:prstGeom prst="rect">
                <a:avLst/>
              </a:prstGeom>
              <a:blipFill>
                <a:blip r:embed="rId4"/>
                <a:stretch>
                  <a:fillRect l="-5556" t="-3571" b="-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E628F9-81D1-717D-5885-0C43FBFD576E}"/>
              </a:ext>
            </a:extLst>
          </p:cNvPr>
          <p:cNvCxnSpPr>
            <a:cxnSpLocks/>
          </p:cNvCxnSpPr>
          <p:nvPr/>
        </p:nvCxnSpPr>
        <p:spPr>
          <a:xfrm>
            <a:off x="2786551" y="5183999"/>
            <a:ext cx="0" cy="803514"/>
          </a:xfrm>
          <a:prstGeom prst="straightConnector1">
            <a:avLst/>
          </a:prstGeom>
          <a:ln w="889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BF0AFE-06B4-403E-5516-DF57709AE7C3}"/>
                  </a:ext>
                </a:extLst>
              </p:cNvPr>
              <p:cNvSpPr txBox="1"/>
              <p:nvPr/>
            </p:nvSpPr>
            <p:spPr>
              <a:xfrm>
                <a:off x="2995065" y="5676918"/>
                <a:ext cx="436145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̇"/>
                              <m:ctrlP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GB" sz="22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</m:e>
                        <m:sub>
                          <m:r>
                            <a:rPr lang="en-GB" sz="22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𝑧𝑧</m:t>
                          </m:r>
                        </m:sub>
                      </m:sSub>
                    </m:oMath>
                  </m:oMathPara>
                </a14:m>
                <a:endParaRPr lang="en-US" sz="22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EBF0AFE-06B4-403E-5516-DF57709AE7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065" y="5676918"/>
                <a:ext cx="436145" cy="338554"/>
              </a:xfrm>
              <a:prstGeom prst="rect">
                <a:avLst/>
              </a:prstGeom>
              <a:blipFill>
                <a:blip r:embed="rId5"/>
                <a:stretch>
                  <a:fillRect l="-5556" t="-3571"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EBCA53A-5D69-E9A7-6B1C-7E0DB75CD3A7}"/>
              </a:ext>
            </a:extLst>
          </p:cNvPr>
          <p:cNvSpPr/>
          <p:nvPr/>
        </p:nvSpPr>
        <p:spPr>
          <a:xfrm rot="661740">
            <a:off x="1526337" y="3428205"/>
            <a:ext cx="183255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section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6679E026-A6C3-B1E3-A39B-400D71830F92}"/>
              </a:ext>
            </a:extLst>
          </p:cNvPr>
          <p:cNvSpPr txBox="1">
            <a:spLocks/>
          </p:cNvSpPr>
          <p:nvPr/>
        </p:nvSpPr>
        <p:spPr>
          <a:xfrm>
            <a:off x="4995720" y="1087875"/>
            <a:ext cx="4778624" cy="98877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notched bcc Fe single-crystal is subjected to a high rate of tensile deformation.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E56773F5-EAC4-365A-3B6E-9AFF9CBB8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720" y="237913"/>
            <a:ext cx="590088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Collective phenomena</a:t>
            </a:r>
          </a:p>
        </p:txBody>
      </p:sp>
    </p:spTree>
    <p:extLst>
      <p:ext uri="{BB962C8B-B14F-4D97-AF65-F5344CB8AC3E}">
        <p14:creationId xmlns:p14="http://schemas.microsoft.com/office/powerpoint/2010/main" val="34823937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33192" y="192514"/>
            <a:ext cx="11515285" cy="617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400" b="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life-time analysis of an allotrope in iron</a:t>
            </a:r>
          </a:p>
        </p:txBody>
      </p:sp>
      <p:sp>
        <p:nvSpPr>
          <p:cNvPr id="23" name="Rechteck 2">
            <a:extLst>
              <a:ext uri="{FF2B5EF4-FFF2-40B4-BE49-F238E27FC236}">
                <a16:creationId xmlns:a16="http://schemas.microsoft.com/office/drawing/2014/main" id="{A0D165C1-8A22-D523-2D92-96771E39D51C}"/>
              </a:ext>
            </a:extLst>
          </p:cNvPr>
          <p:cNvSpPr/>
          <p:nvPr/>
        </p:nvSpPr>
        <p:spPr>
          <a:xfrm>
            <a:off x="491836" y="1065843"/>
            <a:ext cx="11208327" cy="723275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C15 structures are the most stable interstitial-type defect in bcc-Fe, so we would expect it to form under irradiation.</a:t>
            </a:r>
          </a:p>
          <a:p>
            <a:pPr>
              <a:spcAft>
                <a:spcPts val="600"/>
              </a:spcAft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However, we also know that it collapses into other defects at higher temperature. Can we estimate its mean life-time? </a:t>
            </a:r>
          </a:p>
        </p:txBody>
      </p:sp>
      <p:pic>
        <p:nvPicPr>
          <p:cNvPr id="30" name="Picture 29" descr="A diagram of a cube with a cube and a cube with a cube and a cube with a cube and a cube with a cube and a cube with a cube and a cube with a cube and&#10;&#10;Description automatically generated">
            <a:extLst>
              <a:ext uri="{FF2B5EF4-FFF2-40B4-BE49-F238E27FC236}">
                <a16:creationId xmlns:a16="http://schemas.microsoft.com/office/drawing/2014/main" id="{A1ADBF7D-5B7A-7B8C-A264-C6D3D569B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102" y="2198706"/>
            <a:ext cx="1680859" cy="377914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60D9301-303B-04FA-1B6A-1AE3A3733ED4}"/>
              </a:ext>
            </a:extLst>
          </p:cNvPr>
          <p:cNvSpPr txBox="1"/>
          <p:nvPr/>
        </p:nvSpPr>
        <p:spPr>
          <a:xfrm>
            <a:off x="41478" y="6196168"/>
            <a:ext cx="2812109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Marinica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 et al, PRL 108, 025501 (2012)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D62037-A3D1-D062-7169-F0FE9BE12EA2}"/>
              </a:ext>
            </a:extLst>
          </p:cNvPr>
          <p:cNvSpPr txBox="1"/>
          <p:nvPr/>
        </p:nvSpPr>
        <p:spPr>
          <a:xfrm>
            <a:off x="3491582" y="6196168"/>
            <a:ext cx="3179618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Alexander et al, PRB 94, 024103 (2016)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09337E7-56AF-ED2D-47AA-DF7FC646FB15}"/>
              </a:ext>
            </a:extLst>
          </p:cNvPr>
          <p:cNvGrpSpPr/>
          <p:nvPr/>
        </p:nvGrpSpPr>
        <p:grpSpPr>
          <a:xfrm>
            <a:off x="2724668" y="2133402"/>
            <a:ext cx="4185703" cy="4046179"/>
            <a:chOff x="2574766" y="1807606"/>
            <a:chExt cx="4522733" cy="4371975"/>
          </a:xfrm>
        </p:grpSpPr>
        <p:pic>
          <p:nvPicPr>
            <p:cNvPr id="25" name="Picture 24" descr="A graph of a function&#10;&#10;Description automatically generated with medium confidence">
              <a:extLst>
                <a:ext uri="{FF2B5EF4-FFF2-40B4-BE49-F238E27FC236}">
                  <a16:creationId xmlns:a16="http://schemas.microsoft.com/office/drawing/2014/main" id="{7C48E017-597F-28FF-C07F-5CB431D5C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74766" y="1807606"/>
              <a:ext cx="4522733" cy="4371975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401A4F5-DA87-8DD8-73AD-248FEC33D838}"/>
                </a:ext>
              </a:extLst>
            </p:cNvPr>
            <p:cNvSpPr/>
            <p:nvPr/>
          </p:nvSpPr>
          <p:spPr>
            <a:xfrm>
              <a:off x="3296974" y="1944303"/>
              <a:ext cx="875902" cy="3801979"/>
            </a:xfrm>
            <a:prstGeom prst="rect">
              <a:avLst/>
            </a:prstGeom>
            <a:solidFill>
              <a:srgbClr val="FFC000">
                <a:alpha val="8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94C0215-848F-5B3C-3857-DA8320A1DA03}"/>
                </a:ext>
              </a:extLst>
            </p:cNvPr>
            <p:cNvSpPr txBox="1"/>
            <p:nvPr/>
          </p:nvSpPr>
          <p:spPr>
            <a:xfrm>
              <a:off x="3385734" y="3683176"/>
              <a:ext cx="680987" cy="381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dirty="0">
                  <a:solidFill>
                    <a:srgbClr val="FFC000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C15</a:t>
              </a:r>
              <a:endParaRPr lang="en-GB" b="1" dirty="0">
                <a:solidFill>
                  <a:srgbClr val="FFC000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162D8BF-3A08-90C2-79E0-41D749CEA8A5}"/>
                </a:ext>
              </a:extLst>
            </p:cNvPr>
            <p:cNvSpPr/>
            <p:nvPr/>
          </p:nvSpPr>
          <p:spPr>
            <a:xfrm>
              <a:off x="4172876" y="1944302"/>
              <a:ext cx="2666194" cy="3801979"/>
            </a:xfrm>
            <a:prstGeom prst="rect">
              <a:avLst/>
            </a:prstGeom>
            <a:solidFill>
              <a:schemeClr val="tx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DFB8EB5-741C-458D-C501-603640C39DA8}"/>
                </a:ext>
              </a:extLst>
            </p:cNvPr>
            <p:cNvSpPr txBox="1"/>
            <p:nvPr/>
          </p:nvSpPr>
          <p:spPr>
            <a:xfrm>
              <a:off x="4933355" y="3689502"/>
              <a:ext cx="11143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800" b="1" dirty="0">
                  <a:solidFill>
                    <a:schemeClr val="tx1">
                      <a:alpha val="4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½&lt;111&gt;</a:t>
              </a:r>
              <a:endParaRPr lang="en-GB" b="1" dirty="0">
                <a:solidFill>
                  <a:schemeClr val="tx1">
                    <a:alpha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45" name="Picture 4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91F8F3F7-1A55-B18B-09BC-BB563608C4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1184" y="2193388"/>
            <a:ext cx="4752493" cy="371307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A603123-88DC-E7A5-93F0-19777F4AF001}"/>
              </a:ext>
            </a:extLst>
          </p:cNvPr>
          <p:cNvSpPr txBox="1"/>
          <p:nvPr/>
        </p:nvSpPr>
        <p:spPr>
          <a:xfrm>
            <a:off x="7888589" y="6196168"/>
            <a:ext cx="3767512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Swinburne and </a:t>
            </a:r>
            <a:r>
              <a:rPr lang="en-GB" sz="1200" dirty="0" err="1">
                <a:latin typeface="Calibri" panose="020F0502020204030204" pitchFamily="34" charset="0"/>
                <a:cs typeface="Calibri" panose="020F0502020204030204" pitchFamily="34" charset="0"/>
              </a:rPr>
              <a:t>Marinica</a:t>
            </a:r>
            <a:r>
              <a:rPr lang="en-GB" sz="1200" dirty="0">
                <a:latin typeface="Calibri" panose="020F0502020204030204" pitchFamily="34" charset="0"/>
                <a:cs typeface="Calibri" panose="020F0502020204030204" pitchFamily="34" charset="0"/>
              </a:rPr>
              <a:t>, PRL 120, 135503 (2018)</a:t>
            </a:r>
          </a:p>
        </p:txBody>
      </p:sp>
    </p:spTree>
    <p:extLst>
      <p:ext uri="{BB962C8B-B14F-4D97-AF65-F5344CB8AC3E}">
        <p14:creationId xmlns:p14="http://schemas.microsoft.com/office/powerpoint/2010/main" val="1020262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57F3CB91-5C74-4AE0-5C32-D2A435B94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ifferent colored spheres&#10;&#10;Description automatically generated with medium confidence">
            <a:extLst>
              <a:ext uri="{FF2B5EF4-FFF2-40B4-BE49-F238E27FC236}">
                <a16:creationId xmlns:a16="http://schemas.microsoft.com/office/drawing/2014/main" id="{00FD9740-4FD2-D7CF-F56A-01FFE06427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" y="910007"/>
            <a:ext cx="7272338" cy="53467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hteck 2">
                <a:extLst>
                  <a:ext uri="{FF2B5EF4-FFF2-40B4-BE49-F238E27FC236}">
                    <a16:creationId xmlns:a16="http://schemas.microsoft.com/office/drawing/2014/main" id="{FAC5BF51-2E33-62C1-3497-D49AB018D3FC}"/>
                  </a:ext>
                </a:extLst>
              </p:cNvPr>
              <p:cNvSpPr/>
              <p:nvPr/>
            </p:nvSpPr>
            <p:spPr>
              <a:xfrm>
                <a:off x="7566753" y="1424413"/>
                <a:ext cx="4095596" cy="4216539"/>
              </a:xfrm>
              <a:prstGeom prst="rect">
                <a:avLst/>
              </a:prstGeom>
              <a:noFill/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342900" indent="-342900" algn="just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First, we run cascade simulations with recoil energies consistent with 10 MeV Fe ion-irradiation 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𝑇</m:t>
                    </m:r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= 295 </m:t>
                    </m:r>
                    <m:r>
                      <m:rPr>
                        <m:sty m:val="p"/>
                      </m:rPr>
                      <a:rPr lang="en-GB" sz="160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</m:oMath>
                </a14:m>
                <a:endParaRPr lang="en-GB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 algn="just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see C15 clusters forming, with the population reaching a dynamic steady state at high dose</a:t>
                </a:r>
              </a:p>
              <a:p>
                <a:pPr marL="342900" indent="-342900" algn="just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While C15s of size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𝑁</m:t>
                    </m:r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&lt;50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should be nominally stable at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295</m:t>
                    </m:r>
                    <m:r>
                      <a:rPr lang="en-GB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K</m:t>
                    </m:r>
                    <m:r>
                      <a:rPr lang="en-GB" sz="16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</m:oMath>
                </a14:m>
                <a:r>
                  <a:rPr lang="en-GB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irradiation triggers their untimely collapse</a:t>
                </a:r>
              </a:p>
              <a:p>
                <a:pPr marL="342900" indent="-342900" algn="just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We note that 10 MeV ion-irradiation is leads to quite large cascades. Perhaps larger clusters could form under electron-irradiation?</a:t>
                </a:r>
              </a:p>
            </p:txBody>
          </p:sp>
        </mc:Choice>
        <mc:Fallback xmlns="">
          <p:sp>
            <p:nvSpPr>
              <p:cNvPr id="7" name="Rechteck 2">
                <a:extLst>
                  <a:ext uri="{FF2B5EF4-FFF2-40B4-BE49-F238E27FC236}">
                    <a16:creationId xmlns:a16="http://schemas.microsoft.com/office/drawing/2014/main" id="{FAC5BF51-2E33-62C1-3497-D49AB018D3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6753" y="1424413"/>
                <a:ext cx="4095596" cy="4216539"/>
              </a:xfrm>
              <a:prstGeom prst="rect">
                <a:avLst/>
              </a:prstGeom>
              <a:blipFill>
                <a:blip r:embed="rId4"/>
                <a:stretch>
                  <a:fillRect l="-617" t="-601" r="-617" b="-901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chart of a number of particles&#10;&#10;Description automatically generated with medium confidence">
            <a:extLst>
              <a:ext uri="{FF2B5EF4-FFF2-40B4-BE49-F238E27FC236}">
                <a16:creationId xmlns:a16="http://schemas.microsoft.com/office/drawing/2014/main" id="{04E6D00D-2962-2041-4D39-3752170C62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26177"/>
            <a:ext cx="4014610" cy="16755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EBBB124-9360-5280-083B-60620BDD716B}"/>
              </a:ext>
            </a:extLst>
          </p:cNvPr>
          <p:cNvSpPr txBox="1"/>
          <p:nvPr/>
        </p:nvSpPr>
        <p:spPr>
          <a:xfrm>
            <a:off x="720080" y="5825849"/>
            <a:ext cx="14664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0.1 dpa</a:t>
            </a:r>
            <a:endParaRPr lang="en-GB" sz="2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E2A1B4-D6D1-BDD6-B43F-F1747A591F48}"/>
              </a:ext>
            </a:extLst>
          </p:cNvPr>
          <p:cNvSpPr/>
          <p:nvPr/>
        </p:nvSpPr>
        <p:spPr>
          <a:xfrm>
            <a:off x="79438" y="869645"/>
            <a:ext cx="475488" cy="34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C11393-2979-372B-E589-1CBEFB619F2E}"/>
              </a:ext>
            </a:extLst>
          </p:cNvPr>
          <p:cNvSpPr/>
          <p:nvPr/>
        </p:nvSpPr>
        <p:spPr>
          <a:xfrm>
            <a:off x="4008703" y="910007"/>
            <a:ext cx="475488" cy="34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54F09B-98E7-78D0-2F5E-418FA9030F23}"/>
              </a:ext>
            </a:extLst>
          </p:cNvPr>
          <p:cNvSpPr/>
          <p:nvPr/>
        </p:nvSpPr>
        <p:spPr>
          <a:xfrm>
            <a:off x="238685" y="3044375"/>
            <a:ext cx="475488" cy="3469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AF35559-5528-220C-1903-665BFC8B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92" y="192514"/>
            <a:ext cx="11515285" cy="617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400" b="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life-time analysis of an allotrope in iron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84315F-D2A4-C975-EE1E-FA95A40AD16B}"/>
              </a:ext>
            </a:extLst>
          </p:cNvPr>
          <p:cNvSpPr/>
          <p:nvPr/>
        </p:nvSpPr>
        <p:spPr>
          <a:xfrm>
            <a:off x="4295413" y="6201123"/>
            <a:ext cx="188779" cy="188779"/>
          </a:xfrm>
          <a:prstGeom prst="ellipse">
            <a:avLst/>
          </a:prstGeom>
          <a:solidFill>
            <a:srgbClr val="FFA4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97FBB29-E4ED-A7CD-FCE7-AC1584AC1583}"/>
              </a:ext>
            </a:extLst>
          </p:cNvPr>
          <p:cNvSpPr/>
          <p:nvPr/>
        </p:nvSpPr>
        <p:spPr>
          <a:xfrm>
            <a:off x="4295412" y="6465556"/>
            <a:ext cx="188779" cy="188779"/>
          </a:xfrm>
          <a:prstGeom prst="ellipse">
            <a:avLst/>
          </a:prstGeom>
          <a:solidFill>
            <a:srgbClr val="D00B0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D10F7E-6414-4806-0AA7-F45612A45D48}"/>
              </a:ext>
            </a:extLst>
          </p:cNvPr>
          <p:cNvSpPr txBox="1"/>
          <p:nvPr/>
        </p:nvSpPr>
        <p:spPr>
          <a:xfrm>
            <a:off x="4484191" y="6161502"/>
            <a:ext cx="17979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atom in a C15 environment</a:t>
            </a:r>
            <a:endParaRPr lang="en-GB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F102A82-1E43-CC8D-2E64-5CA7B7AE8EE0}"/>
              </a:ext>
            </a:extLst>
          </p:cNvPr>
          <p:cNvSpPr txBox="1"/>
          <p:nvPr/>
        </p:nvSpPr>
        <p:spPr>
          <a:xfrm>
            <a:off x="4484191" y="6419265"/>
            <a:ext cx="179796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self-interstitial atom</a:t>
            </a:r>
            <a:endParaRPr lang="en-GB" sz="10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C7F09F4-8E85-4689-F87F-B67DD75F43F8}"/>
              </a:ext>
            </a:extLst>
          </p:cNvPr>
          <p:cNvCxnSpPr/>
          <p:nvPr/>
        </p:nvCxnSpPr>
        <p:spPr>
          <a:xfrm>
            <a:off x="6014527" y="6542376"/>
            <a:ext cx="312234" cy="0"/>
          </a:xfrm>
          <a:prstGeom prst="line">
            <a:avLst/>
          </a:prstGeom>
          <a:ln w="63500">
            <a:solidFill>
              <a:srgbClr val="09D20A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5C0716-4138-5B09-C55A-8077576B6E8B}"/>
                  </a:ext>
                </a:extLst>
              </p:cNvPr>
              <p:cNvSpPr txBox="1"/>
              <p:nvPr/>
            </p:nvSpPr>
            <p:spPr>
              <a:xfrm>
                <a:off x="6321836" y="6419265"/>
                <a:ext cx="1380559" cy="2462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GB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GB" sz="1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111</m:t>
                        </m:r>
                      </m:e>
                    </m:d>
                    <m:r>
                      <a:rPr lang="en-GB" sz="1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/2</m:t>
                    </m:r>
                  </m:oMath>
                </a14:m>
                <a:r>
                  <a:rPr lang="en-GB" sz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-dislocation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55C0716-4138-5B09-C55A-8077576B6E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836" y="6419265"/>
                <a:ext cx="1380559" cy="246221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9484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">
                <a:extLst>
                  <a:ext uri="{FF2B5EF4-FFF2-40B4-BE49-F238E27FC236}">
                    <a16:creationId xmlns:a16="http://schemas.microsoft.com/office/drawing/2014/main" id="{A0D165C1-8A22-D523-2D92-96771E39D51C}"/>
                  </a:ext>
                </a:extLst>
              </p:cNvPr>
              <p:cNvSpPr/>
              <p:nvPr/>
            </p:nvSpPr>
            <p:spPr>
              <a:xfrm>
                <a:off x="524315" y="912477"/>
                <a:ext cx="11266631" cy="1147174"/>
              </a:xfrm>
              <a:prstGeom prst="rect">
                <a:avLst/>
              </a:prstGeom>
              <a:noFill/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>
                  <a:spcAft>
                    <a:spcPts val="800"/>
                  </a:spcAft>
                </a:pPr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 shall focus on C15 clusters of size 50 and size 100.</a:t>
                </a:r>
              </a:p>
              <a:p>
                <a:pPr>
                  <a:spcAft>
                    <a:spcPts val="800"/>
                  </a:spcAft>
                </a:pPr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We ran MD simulations to study the collapse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50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15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I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10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C</m:t>
                        </m:r>
                        <m: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15</m:t>
                        </m:r>
                      </m:sup>
                    </m:sSub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clusters at various temperatures under zero pressure. </a:t>
                </a:r>
              </a:p>
              <a:p>
                <a:pPr>
                  <a:spcAft>
                    <a:spcPts val="800"/>
                  </a:spcAft>
                </a:pPr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To get a picture of the collapse statistics, each temperature was sampled 10 times with a simulated time of 10 ns. </a:t>
                </a:r>
              </a:p>
            </p:txBody>
          </p:sp>
        </mc:Choice>
        <mc:Fallback xmlns="">
          <p:sp>
            <p:nvSpPr>
              <p:cNvPr id="23" name="Rechteck 2">
                <a:extLst>
                  <a:ext uri="{FF2B5EF4-FFF2-40B4-BE49-F238E27FC236}">
                    <a16:creationId xmlns:a16="http://schemas.microsoft.com/office/drawing/2014/main" id="{A0D165C1-8A22-D523-2D92-96771E39D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315" y="912477"/>
                <a:ext cx="11266631" cy="1147174"/>
              </a:xfrm>
              <a:prstGeom prst="rect">
                <a:avLst/>
              </a:prstGeom>
              <a:blipFill>
                <a:blip r:embed="rId4"/>
                <a:stretch>
                  <a:fillRect l="-450" t="-3297" b="-7692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output">
            <a:hlinkClick r:id="" action="ppaction://media"/>
            <a:extLst>
              <a:ext uri="{FF2B5EF4-FFF2-40B4-BE49-F238E27FC236}">
                <a16:creationId xmlns:a16="http://schemas.microsoft.com/office/drawing/2014/main" id="{47170F42-564F-26A9-8E19-18F7488EE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080" y="2465879"/>
            <a:ext cx="4019394" cy="40193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2CDEC-C88B-A6C1-4293-1E195EDFA7A8}"/>
                  </a:ext>
                </a:extLst>
              </p:cNvPr>
              <p:cNvSpPr txBox="1"/>
              <p:nvPr/>
            </p:nvSpPr>
            <p:spPr>
              <a:xfrm>
                <a:off x="720080" y="2486162"/>
                <a:ext cx="1019330" cy="561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sz="28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lang="en-GB" sz="2800" b="1" i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𝐈</m:t>
                          </m:r>
                        </m:e>
                        <m:sub>
                          <m:r>
                            <a:rPr lang="en-GB" sz="2800" b="1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𝟏𝟎</m:t>
                          </m:r>
                          <m:r>
                            <a:rPr lang="en-GB" sz="28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𝟎</m:t>
                          </m:r>
                        </m:sub>
                        <m:sup>
                          <m:r>
                            <a:rPr lang="en-GB" sz="2800" b="1" i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𝐂</m:t>
                          </m:r>
                          <m:r>
                            <a:rPr lang="en-GB" sz="2800" b="1" i="1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𝟏𝟓</m:t>
                          </m:r>
                        </m:sup>
                      </m:sSubSup>
                    </m:oMath>
                  </m:oMathPara>
                </a14:m>
                <a:endParaRPr lang="en-GB" sz="2800" b="1" dirty="0">
                  <a:solidFill>
                    <a:schemeClr val="bg1">
                      <a:lumMod val="6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2C2CDEC-C88B-A6C1-4293-1E195EDFA7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0" y="2486162"/>
                <a:ext cx="1019330" cy="561500"/>
              </a:xfrm>
              <a:prstGeom prst="rect">
                <a:avLst/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601E7A33-05E9-CF10-08A8-46CB982DBBDB}"/>
              </a:ext>
            </a:extLst>
          </p:cNvPr>
          <p:cNvGrpSpPr/>
          <p:nvPr/>
        </p:nvGrpSpPr>
        <p:grpSpPr>
          <a:xfrm>
            <a:off x="4951078" y="2209311"/>
            <a:ext cx="7088522" cy="4438457"/>
            <a:chOff x="4951078" y="1954817"/>
            <a:chExt cx="7088522" cy="44384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7C8988F-A632-80A9-518C-A681FC5787FB}"/>
                </a:ext>
              </a:extLst>
            </p:cNvPr>
            <p:cNvGrpSpPr/>
            <p:nvPr/>
          </p:nvGrpSpPr>
          <p:grpSpPr>
            <a:xfrm>
              <a:off x="4951078" y="1954817"/>
              <a:ext cx="7088522" cy="4438457"/>
              <a:chOff x="4951078" y="1954817"/>
              <a:chExt cx="7088522" cy="4438457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BE75025D-382A-B26D-80CD-F06F72C7D439}"/>
                  </a:ext>
                </a:extLst>
              </p:cNvPr>
              <p:cNvGrpSpPr/>
              <p:nvPr/>
            </p:nvGrpSpPr>
            <p:grpSpPr>
              <a:xfrm>
                <a:off x="5520446" y="1954817"/>
                <a:ext cx="6519154" cy="4438457"/>
                <a:chOff x="5218144" y="1954817"/>
                <a:chExt cx="6519154" cy="4438457"/>
              </a:xfrm>
            </p:grpSpPr>
            <p:pic>
              <p:nvPicPr>
                <p:cNvPr id="8" name="Picture 7" descr="A screenshot of a graph&#10;&#10;Description automatically generated">
                  <a:extLst>
                    <a:ext uri="{FF2B5EF4-FFF2-40B4-BE49-F238E27FC236}">
                      <a16:creationId xmlns:a16="http://schemas.microsoft.com/office/drawing/2014/main" id="{C4E40B40-9A6D-6972-E047-8854CCC7FE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218144" y="1958879"/>
                  <a:ext cx="6519154" cy="4434395"/>
                </a:xfrm>
                <a:prstGeom prst="rect">
                  <a:avLst/>
                </a:prstGeom>
              </p:spPr>
            </p:pic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9F838990-CE05-74FC-15DF-375F14F60972}"/>
                    </a:ext>
                  </a:extLst>
                </p:cNvPr>
                <p:cNvSpPr/>
                <p:nvPr/>
              </p:nvSpPr>
              <p:spPr>
                <a:xfrm>
                  <a:off x="5218771" y="1954817"/>
                  <a:ext cx="312234" cy="24339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0AE8F4D-94EE-ACCB-D4B0-0281A7D56969}"/>
                      </a:ext>
                    </a:extLst>
                  </p:cNvPr>
                  <p:cNvSpPr txBox="1"/>
                  <p:nvPr/>
                </p:nvSpPr>
                <p:spPr>
                  <a:xfrm>
                    <a:off x="4962655" y="2150766"/>
                    <a:ext cx="1019330" cy="567848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GB" sz="28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GB" sz="2800" b="1" i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𝐈</m:t>
                              </m:r>
                            </m:e>
                            <m:sub>
                              <m:r>
                                <a:rPr lang="en-GB" sz="2800" b="1" i="1" smtClean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𝟓</m:t>
                              </m:r>
                              <m:r>
                                <a:rPr lang="en-GB" sz="28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GB" sz="2800" b="1" i="0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𝐂</m:t>
                              </m:r>
                              <m:r>
                                <a:rPr lang="en-GB" sz="2800" b="1" i="1">
                                  <a:solidFill>
                                    <a:schemeClr val="bg1">
                                      <a:lumMod val="65000"/>
                                    </a:schemeClr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𝟏𝟓</m:t>
                              </m:r>
                            </m:sup>
                          </m:sSubSup>
                        </m:oMath>
                      </m:oMathPara>
                    </a14:m>
                    <a:endParaRPr lang="en-GB" sz="2800" b="1" dirty="0">
                      <a:solidFill>
                        <a:schemeClr val="bg1">
                          <a:lumMod val="6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20AE8F4D-94EE-ACCB-D4B0-0281A7D569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2655" y="2150766"/>
                    <a:ext cx="1019330" cy="567848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6522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DD79CC9-E377-1029-69C4-C0E156389614}"/>
                      </a:ext>
                    </a:extLst>
                  </p:cNvPr>
                  <p:cNvSpPr txBox="1"/>
                  <p:nvPr/>
                </p:nvSpPr>
                <p:spPr>
                  <a:xfrm>
                    <a:off x="4951078" y="2714320"/>
                    <a:ext cx="1019330" cy="43088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200" b="1" i="0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𝟗𝟓𝟎𝐊</m:t>
                          </m:r>
                        </m:oMath>
                      </m:oMathPara>
                    </a14:m>
                    <a:endParaRPr lang="en-GB" sz="2200" b="1" dirty="0">
                      <a:solidFill>
                        <a:schemeClr val="bg1">
                          <a:lumMod val="65000"/>
                        </a:schemeClr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DD79CC9-E377-1029-69C4-C0E15638961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51078" y="2714320"/>
                    <a:ext cx="1019330" cy="43088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2502F09-F5B5-3CF3-4403-5882656F475C}"/>
                </a:ext>
              </a:extLst>
            </p:cNvPr>
            <p:cNvCxnSpPr/>
            <p:nvPr/>
          </p:nvCxnSpPr>
          <p:spPr>
            <a:xfrm>
              <a:off x="6438037" y="1992408"/>
              <a:ext cx="496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itel 1">
            <a:extLst>
              <a:ext uri="{FF2B5EF4-FFF2-40B4-BE49-F238E27FC236}">
                <a16:creationId xmlns:a16="http://schemas.microsoft.com/office/drawing/2014/main" id="{F5FCDDEC-8055-2979-F4B1-6789821D6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92" y="192514"/>
            <a:ext cx="11515285" cy="617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400" b="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life-time analysis of an allotrope in iron</a:t>
            </a:r>
          </a:p>
        </p:txBody>
      </p:sp>
    </p:spTree>
    <p:extLst>
      <p:ext uri="{BB962C8B-B14F-4D97-AF65-F5344CB8AC3E}">
        <p14:creationId xmlns:p14="http://schemas.microsoft.com/office/powerpoint/2010/main" val="3593457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">
                <a:extLst>
                  <a:ext uri="{FF2B5EF4-FFF2-40B4-BE49-F238E27FC236}">
                    <a16:creationId xmlns:a16="http://schemas.microsoft.com/office/drawing/2014/main" id="{A0D165C1-8A22-D523-2D92-96771E39D51C}"/>
                  </a:ext>
                </a:extLst>
              </p:cNvPr>
              <p:cNvSpPr/>
              <p:nvPr/>
            </p:nvSpPr>
            <p:spPr>
              <a:xfrm>
                <a:off x="5873232" y="1228064"/>
                <a:ext cx="5773750" cy="2923877"/>
              </a:xfrm>
              <a:prstGeom prst="rect">
                <a:avLst/>
              </a:prstGeom>
              <a:noFill/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342900" indent="-3429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collapse occurs through multiple stochastic transitions between metastable configurations. The collapse does not always conclude within 10 ns.</a:t>
                </a:r>
              </a:p>
              <a:p>
                <a:pPr marL="342900" indent="-3429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An estimation of the transformation time requires a statistical treatment accounting for the chances of </a:t>
                </a:r>
                <a:r>
                  <a:rPr lang="en-GB" i="1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collapse and survival </a:t>
                </a:r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of the cluster</a:t>
                </a:r>
              </a:p>
              <a:p>
                <a:pPr marL="342900" indent="-3429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life-time </a:t>
                </a:r>
                <a14:m>
                  <m:oMath xmlns:m="http://schemas.openxmlformats.org/officeDocument/2006/math"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𝜏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of the cluster is modelled by an Erlang distribution (accounting for multiple transf. steps):</a:t>
                </a:r>
              </a:p>
            </p:txBody>
          </p:sp>
        </mc:Choice>
        <mc:Fallback xmlns="">
          <p:sp>
            <p:nvSpPr>
              <p:cNvPr id="23" name="Rechteck 2">
                <a:extLst>
                  <a:ext uri="{FF2B5EF4-FFF2-40B4-BE49-F238E27FC236}">
                    <a16:creationId xmlns:a16="http://schemas.microsoft.com/office/drawing/2014/main" id="{A0D165C1-8A22-D523-2D92-96771E39D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232" y="1228064"/>
                <a:ext cx="5773750" cy="2923877"/>
              </a:xfrm>
              <a:prstGeom prst="rect">
                <a:avLst/>
              </a:prstGeom>
              <a:blipFill>
                <a:blip r:embed="rId2"/>
                <a:stretch>
                  <a:fillRect l="-658" t="-866" b="-2597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7F7F083A-F6DE-A69F-E35A-E28101F7C17C}"/>
              </a:ext>
            </a:extLst>
          </p:cNvPr>
          <p:cNvGrpSpPr/>
          <p:nvPr/>
        </p:nvGrpSpPr>
        <p:grpSpPr>
          <a:xfrm>
            <a:off x="146645" y="1147569"/>
            <a:ext cx="5437415" cy="4723282"/>
            <a:chOff x="0" y="1067359"/>
            <a:chExt cx="5437415" cy="472328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67163C-31CD-6433-1BD8-C2FE14C7DECD}"/>
                </a:ext>
              </a:extLst>
            </p:cNvPr>
            <p:cNvGrpSpPr/>
            <p:nvPr/>
          </p:nvGrpSpPr>
          <p:grpSpPr>
            <a:xfrm>
              <a:off x="0" y="1067359"/>
              <a:ext cx="5437415" cy="4723282"/>
              <a:chOff x="360041" y="1649592"/>
              <a:chExt cx="5077374" cy="4410528"/>
            </a:xfrm>
          </p:grpSpPr>
          <p:pic>
            <p:nvPicPr>
              <p:cNvPr id="6" name="Picture 5" descr="A screenshot of a graph&#10;&#10;Description automatically generated">
                <a:extLst>
                  <a:ext uri="{FF2B5EF4-FFF2-40B4-BE49-F238E27FC236}">
                    <a16:creationId xmlns:a16="http://schemas.microsoft.com/office/drawing/2014/main" id="{B29A9112-559B-F4EE-2AF0-17C58B3289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60041" y="1649592"/>
                <a:ext cx="5077374" cy="4410528"/>
              </a:xfrm>
              <a:prstGeom prst="rect">
                <a:avLst/>
              </a:prstGeom>
            </p:spPr>
          </p:pic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ADD141F7-5142-DC8A-28A6-2484695B62B4}"/>
                  </a:ext>
                </a:extLst>
              </p:cNvPr>
              <p:cNvSpPr/>
              <p:nvPr/>
            </p:nvSpPr>
            <p:spPr>
              <a:xfrm>
                <a:off x="360041" y="1649592"/>
                <a:ext cx="465583" cy="33867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B9778A2-D5A8-A9C5-7CDC-0DB021815DF3}"/>
                    </a:ext>
                  </a:extLst>
                </p:cNvPr>
                <p:cNvSpPr txBox="1"/>
                <p:nvPr/>
              </p:nvSpPr>
              <p:spPr>
                <a:xfrm>
                  <a:off x="3797066" y="3105522"/>
                  <a:ext cx="1019330" cy="56784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GB" sz="28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GB" sz="2800" b="1" i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𝐈</m:t>
                            </m:r>
                          </m:e>
                          <m:sub>
                            <m:r>
                              <a:rPr lang="en-GB" sz="2800" b="1" i="1" smtClean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𝟓</m:t>
                            </m:r>
                            <m:r>
                              <a:rPr lang="en-GB" sz="2800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𝟎</m:t>
                            </m:r>
                          </m:sub>
                          <m:sup>
                            <m:r>
                              <a:rPr lang="en-GB" sz="2800" b="1" i="0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𝐂</m:t>
                            </m:r>
                            <m:r>
                              <a:rPr lang="en-GB" sz="2800" b="1" i="1">
                                <a:solidFill>
                                  <a:schemeClr val="bg1">
                                    <a:lumMod val="65000"/>
                                  </a:schemeClr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𝟏𝟓</m:t>
                            </m:r>
                          </m:sup>
                        </m:sSubSup>
                      </m:oMath>
                    </m:oMathPara>
                  </a14:m>
                  <a:endParaRPr lang="en-GB" sz="2800" b="1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9B9778A2-D5A8-A9C5-7CDC-0DB021815D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7066" y="3105522"/>
                  <a:ext cx="1019330" cy="567848"/>
                </a:xfrm>
                <a:prstGeom prst="rect">
                  <a:avLst/>
                </a:prstGeom>
                <a:blipFill>
                  <a:blip r:embed="rId4"/>
                  <a:stretch>
                    <a:fillRect b="-652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03FB1E4-324E-320A-4812-294EB0C5A3D7}"/>
                    </a:ext>
                  </a:extLst>
                </p:cNvPr>
                <p:cNvSpPr txBox="1"/>
                <p:nvPr/>
              </p:nvSpPr>
              <p:spPr>
                <a:xfrm>
                  <a:off x="3785489" y="3669076"/>
                  <a:ext cx="1019330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200" b="1" i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𝟗𝟓𝟎𝐊</m:t>
                        </m:r>
                      </m:oMath>
                    </m:oMathPara>
                  </a14:m>
                  <a:endParaRPr lang="en-GB" sz="2200" b="1" dirty="0">
                    <a:solidFill>
                      <a:schemeClr val="bg1">
                        <a:lumMod val="6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703FB1E4-324E-320A-4812-294EB0C5A3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85489" y="3669076"/>
                  <a:ext cx="1019330" cy="43088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8E9804-DD4F-33A4-5CD2-C47065718F35}"/>
                  </a:ext>
                </a:extLst>
              </p:cNvPr>
              <p:cNvSpPr txBox="1"/>
              <p:nvPr/>
            </p:nvSpPr>
            <p:spPr>
              <a:xfrm>
                <a:off x="7069483" y="4416933"/>
                <a:ext cx="3381247" cy="5944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𝜈</m:t>
                                  </m:r>
                                </m:e>
                              </m:d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num>
                        <m:den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𝜈𝜏</m:t>
                          </m:r>
                        </m:e>
                      </m:d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38E9804-DD4F-33A4-5CD2-C47065718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483" y="4416933"/>
                <a:ext cx="3381247" cy="594458"/>
              </a:xfrm>
              <a:prstGeom prst="rect">
                <a:avLst/>
              </a:prstGeom>
              <a:blipFill>
                <a:blip r:embed="rId6"/>
                <a:stretch>
                  <a:fillRect l="-1873" b="-42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0AEC4-CDD7-7BBE-2D6E-D6D7F572795B}"/>
                  </a:ext>
                </a:extLst>
              </p:cNvPr>
              <p:cNvSpPr txBox="1"/>
              <p:nvPr/>
            </p:nvSpPr>
            <p:spPr>
              <a:xfrm>
                <a:off x="7163029" y="5491436"/>
                <a:ext cx="18185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𝜈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𝜈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exp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610AEC4-CDD7-7BBE-2D6E-D6D7F5727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029" y="5491436"/>
                <a:ext cx="1818575" cy="276999"/>
              </a:xfrm>
              <a:prstGeom prst="rect">
                <a:avLst/>
              </a:prstGeom>
              <a:blipFill>
                <a:blip r:embed="rId7"/>
                <a:stretch>
                  <a:fillRect l="-1389" b="-347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58DA49-D593-A4EB-B48D-00B08DC08FFB}"/>
                  </a:ext>
                </a:extLst>
              </p:cNvPr>
              <p:cNvSpPr txBox="1"/>
              <p:nvPr/>
            </p:nvSpPr>
            <p:spPr>
              <a:xfrm>
                <a:off x="7163029" y="5870850"/>
                <a:ext cx="6115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∼5</m:t>
                      </m:r>
                    </m:oMath>
                  </m:oMathPara>
                </a14:m>
                <a:endParaRPr lang="en-GB" b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F58DA49-D593-A4EB-B48D-00B08DC08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029" y="5870850"/>
                <a:ext cx="611513" cy="276999"/>
              </a:xfrm>
              <a:prstGeom prst="rect">
                <a:avLst/>
              </a:prstGeom>
              <a:blipFill>
                <a:blip r:embed="rId8"/>
                <a:stretch>
                  <a:fillRect l="-6250" r="-10417"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3AC14577-9C0F-D88A-58BD-7659228538AB}"/>
              </a:ext>
            </a:extLst>
          </p:cNvPr>
          <p:cNvSpPr txBox="1"/>
          <p:nvPr/>
        </p:nvSpPr>
        <p:spPr>
          <a:xfrm>
            <a:off x="6206876" y="5443993"/>
            <a:ext cx="9561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endParaRPr lang="en-GB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8F18EB1E-B9E8-9367-8BC4-956D9AC15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92" y="192514"/>
            <a:ext cx="11515285" cy="617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400" b="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life-time analysis of an allotrope in iron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D981C68-B896-8D97-8CEA-BAEDC1A02B1E}"/>
              </a:ext>
            </a:extLst>
          </p:cNvPr>
          <p:cNvCxnSpPr>
            <a:cxnSpLocks/>
          </p:cNvCxnSpPr>
          <p:nvPr/>
        </p:nvCxnSpPr>
        <p:spPr>
          <a:xfrm>
            <a:off x="9382564" y="5332504"/>
            <a:ext cx="0" cy="972043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8F646A-B399-2238-F43E-1B82993C08D9}"/>
                  </a:ext>
                </a:extLst>
              </p:cNvPr>
              <p:cNvSpPr txBox="1"/>
              <p:nvPr/>
            </p:nvSpPr>
            <p:spPr>
              <a:xfrm>
                <a:off x="9622302" y="5352937"/>
                <a:ext cx="2024661" cy="8951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500"/>
                  </a:spcAft>
                </a:pP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is the expected step transformation rate </a:t>
                </a:r>
              </a:p>
              <a:p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GB" sz="1200" dirty="0">
                    <a:solidFill>
                      <a:schemeClr val="bg2">
                        <a:lumMod val="75000"/>
                      </a:schemeClr>
                    </a:solidFill>
                  </a:rPr>
                  <a:t> is the number of transformation steps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38F646A-B399-2238-F43E-1B82993C0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2302" y="5352937"/>
                <a:ext cx="2024661" cy="895117"/>
              </a:xfrm>
              <a:prstGeom prst="rect">
                <a:avLst/>
              </a:prstGeom>
              <a:blipFill>
                <a:blip r:embed="rId9"/>
                <a:stretch>
                  <a:fillRect b="-2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71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2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hteck 2">
                <a:extLst>
                  <a:ext uri="{FF2B5EF4-FFF2-40B4-BE49-F238E27FC236}">
                    <a16:creationId xmlns:a16="http://schemas.microsoft.com/office/drawing/2014/main" id="{A0D165C1-8A22-D523-2D92-96771E39D51C}"/>
                  </a:ext>
                </a:extLst>
              </p:cNvPr>
              <p:cNvSpPr/>
              <p:nvPr/>
            </p:nvSpPr>
            <p:spPr>
              <a:xfrm>
                <a:off x="4071481" y="1095001"/>
                <a:ext cx="7345751" cy="739561"/>
              </a:xfrm>
              <a:prstGeom prst="rect">
                <a:avLst/>
              </a:prstGeom>
              <a:noFill/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342900" indent="-3429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 given temperature, the probability of an observed simulation outcome of cluster collapses and survivals with times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n-GB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is:</a:t>
                </a:r>
              </a:p>
            </p:txBody>
          </p:sp>
        </mc:Choice>
        <mc:Fallback xmlns="">
          <p:sp>
            <p:nvSpPr>
              <p:cNvPr id="23" name="Rechteck 2">
                <a:extLst>
                  <a:ext uri="{FF2B5EF4-FFF2-40B4-BE49-F238E27FC236}">
                    <a16:creationId xmlns:a16="http://schemas.microsoft.com/office/drawing/2014/main" id="{A0D165C1-8A22-D523-2D92-96771E39D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481" y="1095001"/>
                <a:ext cx="7345751" cy="739561"/>
              </a:xfrm>
              <a:prstGeom prst="rect">
                <a:avLst/>
              </a:prstGeom>
              <a:blipFill>
                <a:blip r:embed="rId2"/>
                <a:stretch>
                  <a:fillRect l="-517" t="-3390" b="-8475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68B9F43-51C2-EC6D-7312-09B6D579B57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180"/>
          <a:stretch/>
        </p:blipFill>
        <p:spPr>
          <a:xfrm>
            <a:off x="629930" y="1023496"/>
            <a:ext cx="3653972" cy="55113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17B5F8-B4F2-DD09-F461-87B713CED8BA}"/>
                  </a:ext>
                </a:extLst>
              </p:cNvPr>
              <p:cNvSpPr txBox="1"/>
              <p:nvPr/>
            </p:nvSpPr>
            <p:spPr>
              <a:xfrm>
                <a:off x="4494262" y="1989195"/>
                <a:ext cx="6606875" cy="717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GB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bSup>
                          <m:r>
                            <a:rPr lang="en-GB" sz="16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GB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𝝉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GB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d>
                            </m:sup>
                          </m:sSubSup>
                          <m:r>
                            <a:rPr lang="en-GB" sz="1600" b="0" i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GB" sz="1600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1600" b="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∼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GB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600" b="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r>
                            <a:rPr lang="en-GB" sz="1600" b="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GB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0" i="1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600" b="0" i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  <m:r>
                                    <a:rPr lang="en-GB" sz="1600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GB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sup>
                              </m:sSubSup>
                              <m: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GB" sz="1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1600" b="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</m:d>
                        </m:e>
                      </m:nary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GB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GB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CDF</m:t>
                              </m:r>
                              <m:d>
                                <m:dPr>
                                  <m:ctrlPr>
                                    <a:rPr lang="en-GB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GB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GB" sz="1600" b="0" i="1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 b="0" i="0">
                                          <a:latin typeface="Cambria Math" panose="02040503050406030204" pitchFamily="18" charset="0"/>
                                        </a:rPr>
                                        <m:t>S</m:t>
                                      </m:r>
                                      <m:r>
                                        <a:rPr lang="en-GB" sz="1600" b="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1600" b="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GB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GB" sz="1600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GB" sz="1600" b="0" i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GB" sz="1600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GB" sz="1600" b="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1600" b="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17B5F8-B4F2-DD09-F461-87B713CED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4262" y="1989195"/>
                <a:ext cx="6606875" cy="717697"/>
              </a:xfrm>
              <a:prstGeom prst="rect">
                <a:avLst/>
              </a:prstGeom>
              <a:blipFill>
                <a:blip r:embed="rId4"/>
                <a:stretch>
                  <a:fillRect t="-117241" b="-1603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hteck 2">
            <a:extLst>
              <a:ext uri="{FF2B5EF4-FFF2-40B4-BE49-F238E27FC236}">
                <a16:creationId xmlns:a16="http://schemas.microsoft.com/office/drawing/2014/main" id="{213819F2-8FBE-70CF-E38D-FBD5C6768E53}"/>
              </a:ext>
            </a:extLst>
          </p:cNvPr>
          <p:cNvSpPr/>
          <p:nvPr/>
        </p:nvSpPr>
        <p:spPr>
          <a:xfrm>
            <a:off x="4071481" y="2892981"/>
            <a:ext cx="7673237" cy="646331"/>
          </a:xfrm>
          <a:prstGeom prst="rect">
            <a:avLst/>
          </a:prstGeom>
          <a:noFill/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a cluster of a given size, across all simulations of varying temperatures, the joint probability of the simulation outcome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B546D2-58CD-56E1-5AF1-CB0105C297D6}"/>
                  </a:ext>
                </a:extLst>
              </p:cNvPr>
              <p:cNvSpPr txBox="1"/>
              <p:nvPr/>
            </p:nvSpPr>
            <p:spPr>
              <a:xfrm>
                <a:off x="4961150" y="3695674"/>
                <a:ext cx="5939052" cy="6898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GB" sz="16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600" b="0" i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GB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GB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GB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600" b="0" i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GB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1600" b="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  <m:r>
                            <a:rPr lang="en-GB" sz="1600" b="0" i="0">
                              <a:latin typeface="Cambria Math" panose="02040503050406030204" pitchFamily="18" charset="0"/>
                            </a:rPr>
                            <m:t>; </m:t>
                          </m:r>
                          <m:sSub>
                            <m:sSubPr>
                              <m:ctrlPr>
                                <a:rPr lang="en-GB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600" b="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sz="1600" b="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∼</m:t>
                      </m:r>
                      <m:nary>
                        <m:naryPr>
                          <m:chr m:val="∏"/>
                          <m:limLoc m:val="undOvr"/>
                          <m:supHide m:val="on"/>
                          <m:ctrlPr>
                            <a:rPr lang="en-GB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1600" b="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r>
                            <a:rPr lang="en-GB" sz="1600" b="0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GB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600" b="0" i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GB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  <m: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Sup>
                                <m:sSubSupPr>
                                  <m:ctrlPr>
                                    <a:rPr lang="en-GB" sz="16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GB" sz="1600" b="1" i="1">
                                      <a:latin typeface="Cambria Math" panose="02040503050406030204" pitchFamily="18" charset="0"/>
                                    </a:rPr>
                                    <m:t>𝝉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600" b="0" i="0">
                                      <a:latin typeface="Cambria Math" panose="02040503050406030204" pitchFamily="18" charset="0"/>
                                    </a:rPr>
                                    <m:t>S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GB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16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1600" b="0" i="1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GB" sz="1600" b="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sup>
                              </m:sSubSup>
                              <m: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; </m:t>
                              </m:r>
                              <m:r>
                                <a:rPr lang="en-GB" sz="1600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GB" sz="1600" b="0" i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1600" b="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d>
                                <m:dPr>
                                  <m:ctrlPr>
                                    <a:rPr lang="en-GB" sz="1600" b="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16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GB" sz="1600" b="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r>
                        <a:rPr lang="en-GB" sz="1600" b="0" i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98B546D2-58CD-56E1-5AF1-CB0105C29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150" y="3695674"/>
                <a:ext cx="5939052" cy="689804"/>
              </a:xfrm>
              <a:prstGeom prst="rect">
                <a:avLst/>
              </a:prstGeom>
              <a:blipFill>
                <a:blip r:embed="rId5"/>
                <a:stretch>
                  <a:fillRect t="-119643" b="-1696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hteck 2">
                <a:extLst>
                  <a:ext uri="{FF2B5EF4-FFF2-40B4-BE49-F238E27FC236}">
                    <a16:creationId xmlns:a16="http://schemas.microsoft.com/office/drawing/2014/main" id="{70F9754D-9DF6-2416-DC38-AAF70BE685B4}"/>
                  </a:ext>
                </a:extLst>
              </p:cNvPr>
              <p:cNvSpPr/>
              <p:nvPr/>
            </p:nvSpPr>
            <p:spPr>
              <a:xfrm>
                <a:off x="4071481" y="4545615"/>
                <a:ext cx="7673237" cy="923330"/>
              </a:xfrm>
              <a:prstGeom prst="rect">
                <a:avLst/>
              </a:prstGeom>
              <a:noFill/>
              <a:ln w="285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marL="342900" indent="-342900">
                  <a:spcAft>
                    <a:spcPts val="2400"/>
                  </a:spcAft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By maximising the log-likelihood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GB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ln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⁡(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GB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we obtain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𝜈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A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We can also extrapolate cluster life-times towards lower temperatures, including uncertainties (Metropolis-Hastings)</a:t>
                </a:r>
              </a:p>
            </p:txBody>
          </p:sp>
        </mc:Choice>
        <mc:Fallback xmlns="">
          <p:sp>
            <p:nvSpPr>
              <p:cNvPr id="27" name="Rechteck 2">
                <a:extLst>
                  <a:ext uri="{FF2B5EF4-FFF2-40B4-BE49-F238E27FC236}">
                    <a16:creationId xmlns:a16="http://schemas.microsoft.com/office/drawing/2014/main" id="{70F9754D-9DF6-2416-DC38-AAF70BE685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481" y="4545615"/>
                <a:ext cx="7673237" cy="923330"/>
              </a:xfrm>
              <a:prstGeom prst="rect">
                <a:avLst/>
              </a:prstGeom>
              <a:blipFill>
                <a:blip r:embed="rId6"/>
                <a:stretch>
                  <a:fillRect l="-496" t="-4110" b="-9589"/>
                </a:stretch>
              </a:blipFill>
              <a:ln w="28575"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D81FF0-9AFE-A793-3FD4-DEF906E7D5B6}"/>
                  </a:ext>
                </a:extLst>
              </p:cNvPr>
              <p:cNvSpPr txBox="1"/>
              <p:nvPr/>
            </p:nvSpPr>
            <p:spPr>
              <a:xfrm>
                <a:off x="5002059" y="5636702"/>
                <a:ext cx="3518014" cy="27834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b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;295 </m:t>
                          </m:r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=1700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106000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years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D81FF0-9AFE-A793-3FD4-DEF906E7D5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2059" y="5636702"/>
                <a:ext cx="3518014" cy="278346"/>
              </a:xfrm>
              <a:prstGeom prst="rect">
                <a:avLst/>
              </a:prstGeom>
              <a:blipFill>
                <a:blip r:embed="rId7"/>
                <a:stretch>
                  <a:fillRect l="-360" r="-1439" b="-3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451EBF-FE03-5A1B-3BE5-BA8838A8545C}"/>
                  </a:ext>
                </a:extLst>
              </p:cNvPr>
              <p:cNvSpPr txBox="1"/>
              <p:nvPr/>
            </p:nvSpPr>
            <p:spPr>
              <a:xfrm>
                <a:off x="4961150" y="6109873"/>
                <a:ext cx="3731214" cy="2779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𝜏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GB" sz="160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15</m:t>
                              </m:r>
                            </m:sup>
                          </m:sSub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;295 </m:t>
                          </m:r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=0.05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to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0.15 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milliseconds</m:t>
                      </m:r>
                    </m:oMath>
                  </m:oMathPara>
                </a14:m>
                <a:endParaRPr lang="en-GB" sz="16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0451EBF-FE03-5A1B-3BE5-BA8838A85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150" y="6109873"/>
                <a:ext cx="3731214" cy="277961"/>
              </a:xfrm>
              <a:prstGeom prst="rect">
                <a:avLst/>
              </a:prstGeom>
              <a:blipFill>
                <a:blip r:embed="rId8"/>
                <a:stretch>
                  <a:fillRect r="-678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itel 1">
            <a:extLst>
              <a:ext uri="{FF2B5EF4-FFF2-40B4-BE49-F238E27FC236}">
                <a16:creationId xmlns:a16="http://schemas.microsoft.com/office/drawing/2014/main" id="{C607CE1B-6112-4944-59FF-230205D2C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192" y="192514"/>
            <a:ext cx="11515285" cy="6177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4400" b="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Example: life-time analysis of an allotrope in iron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97F8D52-751B-9463-2A7F-8687AAB97FFF}"/>
              </a:ext>
            </a:extLst>
          </p:cNvPr>
          <p:cNvCxnSpPr>
            <a:cxnSpLocks/>
          </p:cNvCxnSpPr>
          <p:nvPr/>
        </p:nvCxnSpPr>
        <p:spPr>
          <a:xfrm>
            <a:off x="9297671" y="5519187"/>
            <a:ext cx="0" cy="972043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3D9C5B-67F7-3348-F14F-1AFA4C8270FC}"/>
              </a:ext>
            </a:extLst>
          </p:cNvPr>
          <p:cNvSpPr txBox="1"/>
          <p:nvPr/>
        </p:nvSpPr>
        <p:spPr>
          <a:xfrm>
            <a:off x="9644498" y="5539620"/>
            <a:ext cx="17566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GB" sz="12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C15 clusters appear to be quite stable at room temperature… unless they grow too big! </a:t>
            </a:r>
          </a:p>
        </p:txBody>
      </p:sp>
    </p:spTree>
    <p:extLst>
      <p:ext uri="{BB962C8B-B14F-4D97-AF65-F5344CB8AC3E}">
        <p14:creationId xmlns:p14="http://schemas.microsoft.com/office/powerpoint/2010/main" val="49541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121234-F125-2143-2E55-9D5377EA0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3" descr="pure.mp4">
            <a:hlinkClick r:id="" action="ppaction://media"/>
            <a:extLst>
              <a:ext uri="{FF2B5EF4-FFF2-40B4-BE49-F238E27FC236}">
                <a16:creationId xmlns:a16="http://schemas.microsoft.com/office/drawing/2014/main" id="{6F045870-2978-2DE4-068F-1FC6A88EE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>
            <a:lum/>
          </a:blip>
          <a:srcRect/>
          <a:stretch/>
        </p:blipFill>
        <p:spPr>
          <a:xfrm>
            <a:off x="1083351" y="0"/>
            <a:ext cx="341376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17D68F-0A0A-BC31-A7B7-4B469F8C6C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73" b="2831"/>
          <a:stretch/>
        </p:blipFill>
        <p:spPr>
          <a:xfrm>
            <a:off x="6096000" y="2591456"/>
            <a:ext cx="4676142" cy="283079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FE77A70-99E8-61F4-24BA-0108A21F1FF5}"/>
              </a:ext>
            </a:extLst>
          </p:cNvPr>
          <p:cNvCxnSpPr/>
          <p:nvPr/>
        </p:nvCxnSpPr>
        <p:spPr>
          <a:xfrm flipV="1">
            <a:off x="6089313" y="2440518"/>
            <a:ext cx="0" cy="298174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CB992E0-8F1A-2185-E97B-9538359B8681}"/>
              </a:ext>
            </a:extLst>
          </p:cNvPr>
          <p:cNvCxnSpPr/>
          <p:nvPr/>
        </p:nvCxnSpPr>
        <p:spPr>
          <a:xfrm>
            <a:off x="6078981" y="5422258"/>
            <a:ext cx="3933304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9245B61A-367F-26EA-BC62-44E4DB91BD97}"/>
              </a:ext>
            </a:extLst>
          </p:cNvPr>
          <p:cNvSpPr/>
          <p:nvPr/>
        </p:nvSpPr>
        <p:spPr>
          <a:xfrm>
            <a:off x="5780203" y="2101963"/>
            <a:ext cx="1338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stress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413B15-2CC5-27C2-A890-C7A035D27664}"/>
              </a:ext>
            </a:extLst>
          </p:cNvPr>
          <p:cNvSpPr/>
          <p:nvPr/>
        </p:nvSpPr>
        <p:spPr>
          <a:xfrm>
            <a:off x="9149351" y="5730035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elongation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A31F52-77E0-0919-9F40-3AB4D9509BC2}"/>
              </a:ext>
            </a:extLst>
          </p:cNvPr>
          <p:cNvSpPr/>
          <p:nvPr/>
        </p:nvSpPr>
        <p:spPr>
          <a:xfrm>
            <a:off x="6999830" y="5422258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1.2 x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17819-7A57-DBB7-3C6D-F9ADA606B727}"/>
              </a:ext>
            </a:extLst>
          </p:cNvPr>
          <p:cNvSpPr/>
          <p:nvPr/>
        </p:nvSpPr>
        <p:spPr>
          <a:xfrm>
            <a:off x="8142855" y="5422258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1.4 x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D4B958-76F9-5103-5013-33BDCA00C301}"/>
              </a:ext>
            </a:extLst>
          </p:cNvPr>
          <p:cNvSpPr/>
          <p:nvPr/>
        </p:nvSpPr>
        <p:spPr>
          <a:xfrm>
            <a:off x="9285880" y="5422258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1.6 x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DCD138-3DE1-BDFF-FEBF-0456BFCDD4DA}"/>
              </a:ext>
            </a:extLst>
          </p:cNvPr>
          <p:cNvSpPr/>
          <p:nvPr/>
        </p:nvSpPr>
        <p:spPr>
          <a:xfrm>
            <a:off x="5677021" y="4619918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AB79BC2-3789-1A18-FCC3-6DB64C664066}"/>
              </a:ext>
            </a:extLst>
          </p:cNvPr>
          <p:cNvSpPr/>
          <p:nvPr/>
        </p:nvSpPr>
        <p:spPr>
          <a:xfrm>
            <a:off x="5667384" y="3993472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597A21-0088-6973-CEC1-BE430EAD6610}"/>
              </a:ext>
            </a:extLst>
          </p:cNvPr>
          <p:cNvSpPr/>
          <p:nvPr/>
        </p:nvSpPr>
        <p:spPr>
          <a:xfrm>
            <a:off x="5677021" y="3367026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CC689-2225-A9B6-BBEF-F780C53A01FC}"/>
              </a:ext>
            </a:extLst>
          </p:cNvPr>
          <p:cNvSpPr/>
          <p:nvPr/>
        </p:nvSpPr>
        <p:spPr>
          <a:xfrm>
            <a:off x="5683708" y="2737065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2.0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FD4B01-6999-8E3B-E590-61536E094EDD}"/>
              </a:ext>
            </a:extLst>
          </p:cNvPr>
          <p:cNvCxnSpPr>
            <a:cxnSpLocks/>
          </p:cNvCxnSpPr>
          <p:nvPr/>
        </p:nvCxnSpPr>
        <p:spPr>
          <a:xfrm flipV="1">
            <a:off x="6085840" y="2737065"/>
            <a:ext cx="0" cy="2685188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1">
            <a:extLst>
              <a:ext uri="{FF2B5EF4-FFF2-40B4-BE49-F238E27FC236}">
                <a16:creationId xmlns:a16="http://schemas.microsoft.com/office/drawing/2014/main" id="{43F3D9C9-10D0-C714-C46F-6B3B73FC893C}"/>
              </a:ext>
            </a:extLst>
          </p:cNvPr>
          <p:cNvSpPr txBox="1">
            <a:spLocks/>
          </p:cNvSpPr>
          <p:nvPr/>
        </p:nvSpPr>
        <p:spPr>
          <a:xfrm>
            <a:off x="4995720" y="1087875"/>
            <a:ext cx="4778624" cy="75162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notched bcc Fe single-crystal is subjected to a high rate of tensile deformation.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9B5F75C-9610-5485-4BCA-FF78654E8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720" y="237913"/>
            <a:ext cx="590088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Collective phenomena</a:t>
            </a:r>
          </a:p>
        </p:txBody>
      </p:sp>
    </p:spTree>
    <p:extLst>
      <p:ext uri="{BB962C8B-B14F-4D97-AF65-F5344CB8AC3E}">
        <p14:creationId xmlns:p14="http://schemas.microsoft.com/office/powerpoint/2010/main" val="122507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322 0.00671 " pathEditMode="relative" rAng="0" ptsTypes="AA">
                                      <p:cBhvr>
                                        <p:cTn id="8" dur="259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94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3E395F-EED0-27F1-4A8A-CC3D7B5D8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edia 3" descr="impure.mp4">
            <a:hlinkClick r:id="" action="ppaction://media"/>
            <a:extLst>
              <a:ext uri="{FF2B5EF4-FFF2-40B4-BE49-F238E27FC236}">
                <a16:creationId xmlns:a16="http://schemas.microsoft.com/office/drawing/2014/main" id="{5468C989-988B-1F0A-E343-106B477FB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/>
          <a:stretch/>
        </p:blipFill>
        <p:spPr>
          <a:xfrm>
            <a:off x="787489" y="0"/>
            <a:ext cx="3429000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CEE37AD-02D9-B751-4F38-A03E040B96E9}"/>
              </a:ext>
            </a:extLst>
          </p:cNvPr>
          <p:cNvCxnSpPr/>
          <p:nvPr/>
        </p:nvCxnSpPr>
        <p:spPr>
          <a:xfrm flipV="1">
            <a:off x="5589453" y="2333889"/>
            <a:ext cx="0" cy="298174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945888-6BE7-2271-9F05-2C4028F34D19}"/>
              </a:ext>
            </a:extLst>
          </p:cNvPr>
          <p:cNvCxnSpPr/>
          <p:nvPr/>
        </p:nvCxnSpPr>
        <p:spPr>
          <a:xfrm>
            <a:off x="5579121" y="5315629"/>
            <a:ext cx="3933304" cy="0"/>
          </a:xfrm>
          <a:prstGeom prst="straightConnector1">
            <a:avLst/>
          </a:prstGeom>
          <a:ln w="254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531CD97-6573-561D-83B7-B11BA715224E}"/>
              </a:ext>
            </a:extLst>
          </p:cNvPr>
          <p:cNvSpPr/>
          <p:nvPr/>
        </p:nvSpPr>
        <p:spPr>
          <a:xfrm>
            <a:off x="5280343" y="1995334"/>
            <a:ext cx="13388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stress (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GPa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0B631B-E237-9E32-40FD-845E9768E577}"/>
              </a:ext>
            </a:extLst>
          </p:cNvPr>
          <p:cNvSpPr/>
          <p:nvPr/>
        </p:nvSpPr>
        <p:spPr>
          <a:xfrm>
            <a:off x="6238490" y="5315629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1.5 x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68FF7DD-0CA0-BA61-FB1C-30265EC063EE}"/>
              </a:ext>
            </a:extLst>
          </p:cNvPr>
          <p:cNvSpPr/>
          <p:nvPr/>
        </p:nvSpPr>
        <p:spPr>
          <a:xfrm>
            <a:off x="7075619" y="5315629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2.0 x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7354D8-9EBD-11C7-1378-6CA14413D531}"/>
              </a:ext>
            </a:extLst>
          </p:cNvPr>
          <p:cNvSpPr/>
          <p:nvPr/>
        </p:nvSpPr>
        <p:spPr>
          <a:xfrm>
            <a:off x="7912748" y="5315629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2.5 x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A4DBE8-C78D-96D7-1C77-3D7C89D05541}"/>
              </a:ext>
            </a:extLst>
          </p:cNvPr>
          <p:cNvSpPr/>
          <p:nvPr/>
        </p:nvSpPr>
        <p:spPr>
          <a:xfrm>
            <a:off x="5177161" y="4690464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0.5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1452BF-29D3-480D-F4C6-2EF349F4CC82}"/>
              </a:ext>
            </a:extLst>
          </p:cNvPr>
          <p:cNvSpPr/>
          <p:nvPr/>
        </p:nvSpPr>
        <p:spPr>
          <a:xfrm>
            <a:off x="5167524" y="4234413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1.0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B57503-BC4E-867D-D4CD-2E05E03BB142}"/>
              </a:ext>
            </a:extLst>
          </p:cNvPr>
          <p:cNvSpPr/>
          <p:nvPr/>
        </p:nvSpPr>
        <p:spPr>
          <a:xfrm>
            <a:off x="5177161" y="3778362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1.5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C0D1EA8-7C79-789C-D4F7-D9114332AD61}"/>
              </a:ext>
            </a:extLst>
          </p:cNvPr>
          <p:cNvSpPr/>
          <p:nvPr/>
        </p:nvSpPr>
        <p:spPr>
          <a:xfrm>
            <a:off x="5183848" y="3307085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2.0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7BA2558-BD83-4602-31A7-B31621AC2561}"/>
              </a:ext>
            </a:extLst>
          </p:cNvPr>
          <p:cNvCxnSpPr>
            <a:cxnSpLocks/>
          </p:cNvCxnSpPr>
          <p:nvPr/>
        </p:nvCxnSpPr>
        <p:spPr>
          <a:xfrm flipV="1">
            <a:off x="5585980" y="2630436"/>
            <a:ext cx="0" cy="2685188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4BB0AB0-364C-210C-D460-9D801289DF68}"/>
              </a:ext>
            </a:extLst>
          </p:cNvPr>
          <p:cNvSpPr/>
          <p:nvPr/>
        </p:nvSpPr>
        <p:spPr>
          <a:xfrm>
            <a:off x="5193738" y="2840158"/>
            <a:ext cx="43313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2.5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33ABECF-B1CA-16DE-B07D-CC19F64A3C3A}"/>
              </a:ext>
            </a:extLst>
          </p:cNvPr>
          <p:cNvSpPr/>
          <p:nvPr/>
        </p:nvSpPr>
        <p:spPr>
          <a:xfrm>
            <a:off x="8749877" y="5312699"/>
            <a:ext cx="572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3.0 x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AAFE8F-8B32-6D8B-6F20-2239B51096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181" r="31582" b="2439"/>
          <a:stretch/>
        </p:blipFill>
        <p:spPr>
          <a:xfrm>
            <a:off x="5582508" y="2692979"/>
            <a:ext cx="3428999" cy="261971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51E82D8-9650-95ED-6245-B4DF896721C5}"/>
              </a:ext>
            </a:extLst>
          </p:cNvPr>
          <p:cNvSpPr/>
          <p:nvPr/>
        </p:nvSpPr>
        <p:spPr>
          <a:xfrm>
            <a:off x="8649491" y="5623406"/>
            <a:ext cx="11288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elongation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Content Placeholder 1">
            <a:extLst>
              <a:ext uri="{FF2B5EF4-FFF2-40B4-BE49-F238E27FC236}">
                <a16:creationId xmlns:a16="http://schemas.microsoft.com/office/drawing/2014/main" id="{27F52401-67CF-1569-E49D-ED8F0E8A85C8}"/>
              </a:ext>
            </a:extLst>
          </p:cNvPr>
          <p:cNvSpPr txBox="1">
            <a:spLocks/>
          </p:cNvSpPr>
          <p:nvPr/>
        </p:nvSpPr>
        <p:spPr>
          <a:xfrm>
            <a:off x="4995719" y="1087875"/>
            <a:ext cx="6408791" cy="7516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notched bcc Fe single-crystal containing </a:t>
            </a: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bcc W inclusions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is subjected to a high rate of tensile deformation.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A856AFD-861C-5A13-CD76-2F08E0E1E106}"/>
              </a:ext>
            </a:extLst>
          </p:cNvPr>
          <p:cNvGrpSpPr/>
          <p:nvPr/>
        </p:nvGrpSpPr>
        <p:grpSpPr>
          <a:xfrm>
            <a:off x="2667819" y="4086139"/>
            <a:ext cx="1643648" cy="1719002"/>
            <a:chOff x="2667819" y="4086139"/>
            <a:chExt cx="1643648" cy="1719002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D62981A-4244-D305-FF02-D10E737381D0}"/>
                </a:ext>
              </a:extLst>
            </p:cNvPr>
            <p:cNvCxnSpPr/>
            <p:nvPr/>
          </p:nvCxnSpPr>
          <p:spPr>
            <a:xfrm>
              <a:off x="2897945" y="4086139"/>
              <a:ext cx="492369" cy="1358058"/>
            </a:xfrm>
            <a:prstGeom prst="line">
              <a:avLst/>
            </a:prstGeom>
            <a:ln w="25400">
              <a:solidFill>
                <a:srgbClr val="FFC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7BBA7D6-27E4-6193-0B3F-3708A683AFCC}"/>
                </a:ext>
              </a:extLst>
            </p:cNvPr>
            <p:cNvSpPr txBox="1"/>
            <p:nvPr/>
          </p:nvSpPr>
          <p:spPr>
            <a:xfrm>
              <a:off x="2667819" y="5466587"/>
              <a:ext cx="164364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W inclusions </a:t>
              </a:r>
              <a:endParaRPr lang="en-GB" sz="1600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72F4D0C7-41CF-525D-6386-493ED0A5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720" y="237913"/>
            <a:ext cx="590088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Collective phenomena</a:t>
            </a:r>
          </a:p>
        </p:txBody>
      </p:sp>
    </p:spTree>
    <p:extLst>
      <p:ext uri="{BB962C8B-B14F-4D97-AF65-F5344CB8AC3E}">
        <p14:creationId xmlns:p14="http://schemas.microsoft.com/office/powerpoint/2010/main" val="111878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6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0.39115 3.33333E-6 " pathEditMode="relative" rAng="0" ptsTypes="AA">
                                      <p:cBhvr>
                                        <p:cTn id="10" dur="4637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D443EB-7E78-1D8D-F55C-ADD48E997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1" r="2055" b="10309"/>
          <a:stretch/>
        </p:blipFill>
        <p:spPr>
          <a:xfrm>
            <a:off x="1044078" y="3640023"/>
            <a:ext cx="1158528" cy="1524733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6131FBD-16C6-D1E4-B633-611FD1B5BDF0}"/>
              </a:ext>
            </a:extLst>
          </p:cNvPr>
          <p:cNvSpPr txBox="1">
            <a:spLocks/>
          </p:cNvSpPr>
          <p:nvPr/>
        </p:nvSpPr>
        <p:spPr>
          <a:xfrm>
            <a:off x="838200" y="3166817"/>
            <a:ext cx="3129254" cy="568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596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794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65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596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394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192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386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184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982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785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defect-free crystal failed without</a:t>
            </a:r>
          </a:p>
          <a:p>
            <a:pPr algn="ctr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necking at the points of fracture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E041602-09C8-D7DE-01C9-AF7122ADC3FA}"/>
              </a:ext>
            </a:extLst>
          </p:cNvPr>
          <p:cNvCxnSpPr>
            <a:cxnSpLocks/>
          </p:cNvCxnSpPr>
          <p:nvPr/>
        </p:nvCxnSpPr>
        <p:spPr>
          <a:xfrm>
            <a:off x="1273270" y="4575913"/>
            <a:ext cx="814738" cy="570631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63200D1-B4E0-3B99-69A9-81641C25718C}"/>
              </a:ext>
            </a:extLst>
          </p:cNvPr>
          <p:cNvSpPr/>
          <p:nvPr/>
        </p:nvSpPr>
        <p:spPr>
          <a:xfrm>
            <a:off x="1032049" y="5305677"/>
            <a:ext cx="27696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change in cross-section </a:t>
            </a:r>
            <a:endParaRPr lang="en-GB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DD463E-E50B-0F53-B45D-EA43C7AE8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66"/>
          <a:stretch/>
        </p:blipFill>
        <p:spPr>
          <a:xfrm>
            <a:off x="2658233" y="3636515"/>
            <a:ext cx="1072090" cy="1528242"/>
          </a:xfrm>
          <a:prstGeom prst="rect">
            <a:avLst/>
          </a:prstGeom>
        </p:spPr>
      </p:pic>
      <p:sp>
        <p:nvSpPr>
          <p:cNvPr id="9" name="Content Placeholder 1">
            <a:extLst>
              <a:ext uri="{FF2B5EF4-FFF2-40B4-BE49-F238E27FC236}">
                <a16:creationId xmlns:a16="http://schemas.microsoft.com/office/drawing/2014/main" id="{44691C60-CE94-2B65-7E9D-59A96487F53C}"/>
              </a:ext>
            </a:extLst>
          </p:cNvPr>
          <p:cNvSpPr txBox="1">
            <a:spLocks/>
          </p:cNvSpPr>
          <p:nvPr/>
        </p:nvSpPr>
        <p:spPr>
          <a:xfrm>
            <a:off x="4643718" y="3127831"/>
            <a:ext cx="2505089" cy="512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685596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794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65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596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394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192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386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184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982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785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crystal with W-inclusions failed after significant necking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BF61D-AB86-6BF5-877B-4E8F56DFF284}"/>
              </a:ext>
            </a:extLst>
          </p:cNvPr>
          <p:cNvSpPr/>
          <p:nvPr/>
        </p:nvSpPr>
        <p:spPr>
          <a:xfrm>
            <a:off x="4755354" y="5305677"/>
            <a:ext cx="24563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 in cross-section </a:t>
            </a:r>
            <a:endParaRPr lang="en-GB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041748-935A-2576-1AB3-CACDC5C53C69}"/>
              </a:ext>
            </a:extLst>
          </p:cNvPr>
          <p:cNvSpPr/>
          <p:nvPr/>
        </p:nvSpPr>
        <p:spPr>
          <a:xfrm>
            <a:off x="1121859" y="2734602"/>
            <a:ext cx="25619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brittle fracture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C86CF9-BF67-77DC-2C99-591F116B60F9}"/>
              </a:ext>
            </a:extLst>
          </p:cNvPr>
          <p:cNvSpPr/>
          <p:nvPr/>
        </p:nvSpPr>
        <p:spPr>
          <a:xfrm>
            <a:off x="4556894" y="2734602"/>
            <a:ext cx="2656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ductile fracture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54BD42-A40C-EDBC-83AD-CACF0AD9A5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432"/>
          <a:stretch/>
        </p:blipFill>
        <p:spPr>
          <a:xfrm rot="10800000">
            <a:off x="4647055" y="3634393"/>
            <a:ext cx="1146545" cy="153036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ED0C606-F2EE-A319-552A-94F96ACF6E80}"/>
              </a:ext>
            </a:extLst>
          </p:cNvPr>
          <p:cNvCxnSpPr>
            <a:cxnSpLocks/>
          </p:cNvCxnSpPr>
          <p:nvPr/>
        </p:nvCxnSpPr>
        <p:spPr>
          <a:xfrm>
            <a:off x="4934571" y="4094372"/>
            <a:ext cx="571511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5C9C6F96-9AB4-10EB-2CF9-01D08F7893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17"/>
          <a:stretch/>
        </p:blipFill>
        <p:spPr>
          <a:xfrm>
            <a:off x="6108396" y="3634392"/>
            <a:ext cx="974300" cy="1530363"/>
          </a:xfrm>
          <a:prstGeom prst="rect">
            <a:avLst/>
          </a:prstGeom>
        </p:spPr>
      </p:pic>
      <p:sp>
        <p:nvSpPr>
          <p:cNvPr id="35" name="Content Placeholder 1">
            <a:extLst>
              <a:ext uri="{FF2B5EF4-FFF2-40B4-BE49-F238E27FC236}">
                <a16:creationId xmlns:a16="http://schemas.microsoft.com/office/drawing/2014/main" id="{5E272AE0-F0B4-8E3B-AA26-7FFEA99F4058}"/>
              </a:ext>
            </a:extLst>
          </p:cNvPr>
          <p:cNvSpPr txBox="1">
            <a:spLocks/>
          </p:cNvSpPr>
          <p:nvPr/>
        </p:nvSpPr>
        <p:spPr>
          <a:xfrm>
            <a:off x="838200" y="982192"/>
            <a:ext cx="8690930" cy="1620963"/>
          </a:xfrm>
          <a:prstGeom prst="rect">
            <a:avLst/>
          </a:prstGeom>
          <a:noFill/>
          <a:ln w="38100">
            <a:noFill/>
          </a:ln>
        </p:spPr>
        <p:txBody>
          <a:bodyPr vert="horz" lIns="180000" tIns="46800" rIns="180000" bIns="45720" rtlCol="0" anchor="ctr">
            <a:noAutofit/>
          </a:bodyPr>
          <a:lstStyle>
            <a:lvl1pPr marL="0" indent="0" algn="l" defTabSz="685596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None/>
              <a:defRPr sz="180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794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65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2pPr>
            <a:lvl3pPr marL="685596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50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3pPr>
            <a:lvl4pPr marL="1028394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4pPr>
            <a:lvl5pPr marL="1371192" indent="0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None/>
              <a:defRPr sz="1350" kern="1200">
                <a:solidFill>
                  <a:srgbClr val="132B4E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386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184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0982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3785" indent="-171402" algn="l" defTabSz="685596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mechanical properties of a component are dependent on its microstructure.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</a:pP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example, depending on its content of dislocations, precipitates, point defects, grains, etc., the same material can behave brittle or ductile.</a:t>
            </a:r>
          </a:p>
          <a:p>
            <a:pPr>
              <a:spcBef>
                <a:spcPts val="0"/>
              </a:spcBef>
            </a:pPr>
            <a:endParaRPr lang="en-US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A16D3E-7163-B6EC-041C-0F30128AA55C}"/>
              </a:ext>
            </a:extLst>
          </p:cNvPr>
          <p:cNvGrpSpPr/>
          <p:nvPr/>
        </p:nvGrpSpPr>
        <p:grpSpPr>
          <a:xfrm>
            <a:off x="7685572" y="2938866"/>
            <a:ext cx="3426657" cy="2879301"/>
            <a:chOff x="827380" y="1706826"/>
            <a:chExt cx="2944016" cy="247375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B665806-63AD-ED63-F1DB-DA2D6345739E}"/>
                </a:ext>
              </a:extLst>
            </p:cNvPr>
            <p:cNvGrpSpPr/>
            <p:nvPr/>
          </p:nvGrpSpPr>
          <p:grpSpPr>
            <a:xfrm>
              <a:off x="827380" y="1706826"/>
              <a:ext cx="2944016" cy="2473754"/>
              <a:chOff x="132061" y="4150604"/>
              <a:chExt cx="2944016" cy="2473754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9EF6961-26A5-E261-6B9D-77D2C7DB7916}"/>
                  </a:ext>
                </a:extLst>
              </p:cNvPr>
              <p:cNvGrpSpPr/>
              <p:nvPr/>
            </p:nvGrpSpPr>
            <p:grpSpPr>
              <a:xfrm>
                <a:off x="132061" y="4150604"/>
                <a:ext cx="2944016" cy="2473754"/>
                <a:chOff x="2019531" y="4517920"/>
                <a:chExt cx="5415468" cy="4550429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7BFDB98-7626-B3BF-FC63-BEB984E611A8}"/>
                    </a:ext>
                  </a:extLst>
                </p:cNvPr>
                <p:cNvSpPr/>
                <p:nvPr/>
              </p:nvSpPr>
              <p:spPr>
                <a:xfrm>
                  <a:off x="2019531" y="4517920"/>
                  <a:ext cx="1880272" cy="4864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stress (</a:t>
                  </a:r>
                  <a:r>
                    <a:rPr lang="en-US" sz="1400" dirty="0" err="1">
                      <a:latin typeface="Arial" panose="020B0604020202020204" pitchFamily="34" charset="0"/>
                      <a:cs typeface="Arial" panose="020B0604020202020204" pitchFamily="34" charset="0"/>
                    </a:rPr>
                    <a:t>GPa</a:t>
                  </a:r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)</a:t>
                  </a:r>
                  <a:endParaRPr lang="en-GB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5FA89095-B607-42D0-E888-5C1812820C74}"/>
                    </a:ext>
                  </a:extLst>
                </p:cNvPr>
                <p:cNvSpPr/>
                <p:nvPr/>
              </p:nvSpPr>
              <p:spPr>
                <a:xfrm>
                  <a:off x="3656224" y="8154464"/>
                  <a:ext cx="752507" cy="3963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1.5 x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716A6EC-D7D2-8963-4933-B830F2C74723}"/>
                    </a:ext>
                  </a:extLst>
                </p:cNvPr>
                <p:cNvSpPr/>
                <p:nvPr/>
              </p:nvSpPr>
              <p:spPr>
                <a:xfrm>
                  <a:off x="4493354" y="8154464"/>
                  <a:ext cx="752507" cy="3963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2.0 x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89A4B17-A4DC-D980-40E5-723DFF580274}"/>
                    </a:ext>
                  </a:extLst>
                </p:cNvPr>
                <p:cNvSpPr/>
                <p:nvPr/>
              </p:nvSpPr>
              <p:spPr>
                <a:xfrm>
                  <a:off x="5330482" y="8154464"/>
                  <a:ext cx="752507" cy="3963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2.5 x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B8142C86-4E45-7A1A-63B8-FC7A0994A123}"/>
                    </a:ext>
                  </a:extLst>
                </p:cNvPr>
                <p:cNvSpPr/>
                <p:nvPr/>
              </p:nvSpPr>
              <p:spPr>
                <a:xfrm>
                  <a:off x="2457372" y="7529299"/>
                  <a:ext cx="605072" cy="3963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0.5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8E88FDB9-A3AF-5BAC-35E0-59D9617F5744}"/>
                    </a:ext>
                  </a:extLst>
                </p:cNvPr>
                <p:cNvSpPr/>
                <p:nvPr/>
              </p:nvSpPr>
              <p:spPr>
                <a:xfrm>
                  <a:off x="2447735" y="7073249"/>
                  <a:ext cx="605072" cy="3963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1.0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7D060ECA-B047-803C-2E74-BCEB8BA55CAD}"/>
                    </a:ext>
                  </a:extLst>
                </p:cNvPr>
                <p:cNvSpPr/>
                <p:nvPr/>
              </p:nvSpPr>
              <p:spPr>
                <a:xfrm>
                  <a:off x="2457372" y="6617197"/>
                  <a:ext cx="605072" cy="3963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1.5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F6262DB-00A9-46F0-AD7C-F1A38E9E09B3}"/>
                    </a:ext>
                  </a:extLst>
                </p:cNvPr>
                <p:cNvSpPr/>
                <p:nvPr/>
              </p:nvSpPr>
              <p:spPr>
                <a:xfrm>
                  <a:off x="2464058" y="6145922"/>
                  <a:ext cx="605072" cy="3963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2.0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3DF5B2DE-CF35-3657-1D70-361FBFDEC767}"/>
                    </a:ext>
                  </a:extLst>
                </p:cNvPr>
                <p:cNvSpPr/>
                <p:nvPr/>
              </p:nvSpPr>
              <p:spPr>
                <a:xfrm>
                  <a:off x="2473949" y="5678995"/>
                  <a:ext cx="605072" cy="3963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2.5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CF74EEEB-A3DD-F899-499E-445DB426FE99}"/>
                    </a:ext>
                  </a:extLst>
                </p:cNvPr>
                <p:cNvSpPr/>
                <p:nvPr/>
              </p:nvSpPr>
              <p:spPr>
                <a:xfrm>
                  <a:off x="6167611" y="8151535"/>
                  <a:ext cx="752507" cy="39630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8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3.0 x</a:t>
                  </a:r>
                  <a:endParaRPr lang="en-GB" sz="8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9271DA5B-11FF-63C1-30D3-07F3F41BBF24}"/>
                    </a:ext>
                  </a:extLst>
                </p:cNvPr>
                <p:cNvSpPr/>
                <p:nvPr/>
              </p:nvSpPr>
              <p:spPr>
                <a:xfrm>
                  <a:off x="5838464" y="8581940"/>
                  <a:ext cx="1596535" cy="4864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sz="14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elongation</a:t>
                  </a:r>
                  <a:endParaRPr lang="en-GB" sz="140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79E1B5AA-4369-CB73-B95C-057FF458E7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 l="3377" r="31582" b="2439"/>
                <a:stretch/>
              </p:blipFill>
              <p:spPr>
                <a:xfrm>
                  <a:off x="3007188" y="5548141"/>
                  <a:ext cx="3418668" cy="2619714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98BC7EB-C530-4580-4E02-87D71627D9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>
                  <a:duotone>
                    <a:schemeClr val="accent5">
                      <a:shade val="45000"/>
                      <a:satMod val="135000"/>
                    </a:schemeClr>
                    <a:prstClr val="white"/>
                  </a:duotone>
                </a:blip>
                <a:srcRect l="2473" b="2831"/>
                <a:stretch/>
              </p:blipFill>
              <p:spPr>
                <a:xfrm>
                  <a:off x="3001916" y="5322203"/>
                  <a:ext cx="1940804" cy="2830797"/>
                </a:xfrm>
                <a:prstGeom prst="rect">
                  <a:avLst/>
                </a:prstGeom>
              </p:spPr>
            </p:pic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7570C6E2-63F7-86F9-8370-304F2D1F83EA}"/>
                    </a:ext>
                  </a:extLst>
                </p:cNvPr>
                <p:cNvCxnSpPr/>
                <p:nvPr/>
              </p:nvCxnSpPr>
              <p:spPr>
                <a:xfrm flipV="1">
                  <a:off x="2988705" y="5172725"/>
                  <a:ext cx="0" cy="2981739"/>
                </a:xfrm>
                <a:prstGeom prst="straightConnector1">
                  <a:avLst/>
                </a:prstGeom>
                <a:ln w="254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3C384DD7-0919-0F91-17FE-4006F5DB2A43}"/>
                    </a:ext>
                  </a:extLst>
                </p:cNvPr>
                <p:cNvCxnSpPr/>
                <p:nvPr/>
              </p:nvCxnSpPr>
              <p:spPr>
                <a:xfrm>
                  <a:off x="2969131" y="8154466"/>
                  <a:ext cx="3933304" cy="0"/>
                </a:xfrm>
                <a:prstGeom prst="straightConnector1">
                  <a:avLst/>
                </a:prstGeom>
                <a:ln w="25400">
                  <a:solidFill>
                    <a:schemeClr val="tx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BFBCB81-3F44-04EE-B5B4-22E1055BF2F7}"/>
                  </a:ext>
                </a:extLst>
              </p:cNvPr>
              <p:cNvSpPr/>
              <p:nvPr/>
            </p:nvSpPr>
            <p:spPr>
              <a:xfrm>
                <a:off x="1284170" y="5702407"/>
                <a:ext cx="50526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000" dirty="0">
                    <a:solidFill>
                      <a:srgbClr val="A71017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brittle</a:t>
                </a:r>
                <a:endParaRPr lang="en-GB" sz="1000" dirty="0">
                  <a:solidFill>
                    <a:srgbClr val="A71017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A5E309E-9853-BFEE-5A4A-3640A7D08527}"/>
                  </a:ext>
                </a:extLst>
              </p:cNvPr>
              <p:cNvSpPr/>
              <p:nvPr/>
            </p:nvSpPr>
            <p:spPr>
              <a:xfrm>
                <a:off x="1938687" y="5214495"/>
                <a:ext cx="553357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dirty="0">
                    <a:solidFill>
                      <a:srgbClr val="150CA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ductile</a:t>
                </a:r>
                <a:endParaRPr lang="en-GB" sz="1200" dirty="0">
                  <a:solidFill>
                    <a:srgbClr val="150CA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754CCE21-DE30-091F-9A20-B98768717C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2473" b="2831"/>
            <a:stretch/>
          </p:blipFill>
          <p:spPr>
            <a:xfrm>
              <a:off x="1364301" y="2139035"/>
              <a:ext cx="1055081" cy="1538909"/>
            </a:xfrm>
            <a:prstGeom prst="rect">
              <a:avLst/>
            </a:prstGeom>
          </p:spPr>
        </p:pic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032A33CA-E844-DE75-E5DA-220E60CD1D89}"/>
              </a:ext>
            </a:extLst>
          </p:cNvPr>
          <p:cNvSpPr/>
          <p:nvPr/>
        </p:nvSpPr>
        <p:spPr>
          <a:xfrm>
            <a:off x="9508042" y="6279955"/>
            <a:ext cx="2453392" cy="2154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J. Glassman </a:t>
            </a:r>
            <a:r>
              <a:rPr lang="fr-FR" sz="800" dirty="0">
                <a:latin typeface="Arial" panose="020B0604020202020204" pitchFamily="34" charset="0"/>
                <a:cs typeface="Arial" panose="020B0604020202020204" pitchFamily="34" charset="0"/>
              </a:rPr>
              <a:t>et al. (2020). </a:t>
            </a:r>
            <a:r>
              <a:rPr lang="fr-FR" sz="800" dirty="0" err="1">
                <a:latin typeface="Arial" panose="020B0604020202020204" pitchFamily="34" charset="0"/>
                <a:cs typeface="Arial" panose="020B0604020202020204" pitchFamily="34" charset="0"/>
              </a:rPr>
              <a:t>Constr</a:t>
            </a:r>
            <a:r>
              <a:rPr lang="fr-FR" sz="800" dirty="0">
                <a:latin typeface="Arial" panose="020B0604020202020204" pitchFamily="34" charset="0"/>
                <a:cs typeface="Arial" panose="020B0604020202020204" pitchFamily="34" charset="0"/>
              </a:rPr>
              <a:t>. Steel </a:t>
            </a:r>
            <a:r>
              <a:rPr lang="fr-FR" sz="800" dirty="0" err="1">
                <a:latin typeface="Arial" panose="020B0604020202020204" pitchFamily="34" charset="0"/>
                <a:cs typeface="Arial" panose="020B0604020202020204" pitchFamily="34" charset="0"/>
              </a:rPr>
              <a:t>Res</a:t>
            </a:r>
            <a:r>
              <a:rPr lang="fr-FR" sz="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165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4D54B1F7-9F02-3276-D1A5-B4F488C0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72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Collective phenomena</a:t>
            </a:r>
          </a:p>
        </p:txBody>
      </p:sp>
    </p:spTree>
    <p:extLst>
      <p:ext uri="{BB962C8B-B14F-4D97-AF65-F5344CB8AC3E}">
        <p14:creationId xmlns:p14="http://schemas.microsoft.com/office/powerpoint/2010/main" val="4142780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068A0-8750-EF11-1B7D-7E9AF5CD7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49875-2091-8DA0-E09F-725E1955BF20}"/>
                  </a:ext>
                </a:extLst>
              </p:cNvPr>
              <p:cNvSpPr/>
              <p:nvPr/>
            </p:nvSpPr>
            <p:spPr>
              <a:xfrm>
                <a:off x="5313117" y="2590700"/>
                <a:ext cx="6265120" cy="2081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Studying some of the more interesting collective phenomena require propagating millions of atoms over millions of time-steps.</a:t>
                </a:r>
              </a:p>
              <a:p>
                <a:pPr algn="just"/>
                <a:endParaRPr lang="en-GB" sz="16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As the time to evaluate DFT forces scales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/>
                  <a:t>, we hit a wall: Instead, we describe interatomic forces by a classical potential.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For example, in the Embedded Atom Method (EAM), the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160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GB" sz="1600" dirty="0"/>
                  <a:t> atom is given by:</a:t>
                </a:r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D549875-2091-8DA0-E09F-725E1955B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117" y="2590700"/>
                <a:ext cx="6265120" cy="2081917"/>
              </a:xfrm>
              <a:prstGeom prst="rect">
                <a:avLst/>
              </a:prstGeom>
              <a:blipFill>
                <a:blip r:embed="rId5"/>
                <a:stretch>
                  <a:fillRect l="-405" t="-1212" r="-607" b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023AFB-8175-3D3D-B7DC-10ECFCA8D01C}"/>
                  </a:ext>
                </a:extLst>
              </p:cNvPr>
              <p:cNvSpPr txBox="1"/>
              <p:nvPr/>
            </p:nvSpPr>
            <p:spPr>
              <a:xfrm>
                <a:off x="6447692" y="4797897"/>
                <a:ext cx="4356770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nebs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GB" b="0" i="1" baseline="-25000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e>
                          </m:d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nebs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GB" i="1" baseline="-2500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8023AFB-8175-3D3D-B7DC-10ECFCA8D0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692" y="4797897"/>
                <a:ext cx="4356770" cy="707886"/>
              </a:xfrm>
              <a:prstGeom prst="rect">
                <a:avLst/>
              </a:prstGeom>
              <a:blipFill>
                <a:blip r:embed="rId6"/>
                <a:stretch>
                  <a:fillRect l="-872" t="-136842" b="-184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22257CAD-58AF-EA35-76BA-5EAE6C3ADA73}"/>
              </a:ext>
            </a:extLst>
          </p:cNvPr>
          <p:cNvSpPr/>
          <p:nvPr/>
        </p:nvSpPr>
        <p:spPr>
          <a:xfrm rot="16200000">
            <a:off x="7676112" y="4893428"/>
            <a:ext cx="280062" cy="1619867"/>
          </a:xfrm>
          <a:prstGeom prst="leftBrace">
            <a:avLst>
              <a:gd name="adj1" fmla="val 801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0" name="Left Brace 69">
            <a:extLst>
              <a:ext uri="{FF2B5EF4-FFF2-40B4-BE49-F238E27FC236}">
                <a16:creationId xmlns:a16="http://schemas.microsoft.com/office/drawing/2014/main" id="{58A8B820-889F-FC05-DE9A-7F1E61C785AC}"/>
              </a:ext>
            </a:extLst>
          </p:cNvPr>
          <p:cNvSpPr/>
          <p:nvPr/>
        </p:nvSpPr>
        <p:spPr>
          <a:xfrm rot="16200000">
            <a:off x="9695342" y="4917491"/>
            <a:ext cx="341140" cy="1619870"/>
          </a:xfrm>
          <a:prstGeom prst="leftBrace">
            <a:avLst>
              <a:gd name="adj1" fmla="val 801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48C3C01-7F09-7DB7-F5AD-AE6D4F7E6218}"/>
              </a:ext>
            </a:extLst>
          </p:cNvPr>
          <p:cNvSpPr/>
          <p:nvPr/>
        </p:nvSpPr>
        <p:spPr>
          <a:xfrm>
            <a:off x="7217261" y="5843393"/>
            <a:ext cx="1197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/>
              <a:t>pairwise</a:t>
            </a:r>
          </a:p>
          <a:p>
            <a:pPr algn="ctr"/>
            <a:r>
              <a:rPr lang="en-GB" sz="1400" dirty="0"/>
              <a:t>short-ranged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EC18571D-F31A-0A0D-1462-BDA5253EC67D}"/>
              </a:ext>
            </a:extLst>
          </p:cNvPr>
          <p:cNvSpPr/>
          <p:nvPr/>
        </p:nvSpPr>
        <p:spPr>
          <a:xfrm>
            <a:off x="9267029" y="5843393"/>
            <a:ext cx="1197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/>
              <a:t>many-body</a:t>
            </a:r>
          </a:p>
          <a:p>
            <a:pPr algn="ctr"/>
            <a:r>
              <a:rPr lang="en-GB" sz="1400" dirty="0"/>
              <a:t>short-ranged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98AD4C6-D21F-3FC0-A64B-AB54CA4BDB34}"/>
              </a:ext>
            </a:extLst>
          </p:cNvPr>
          <p:cNvSpPr txBox="1">
            <a:spLocks/>
          </p:cNvSpPr>
          <p:nvPr/>
        </p:nvSpPr>
        <p:spPr>
          <a:xfrm>
            <a:off x="5313117" y="118939"/>
            <a:ext cx="6265120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Molecular dynamics</a:t>
            </a: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8BFDFF6-A2EA-6D34-A70F-8841C4C7D887}"/>
              </a:ext>
            </a:extLst>
          </p:cNvPr>
          <p:cNvGrpSpPr/>
          <p:nvPr/>
        </p:nvGrpSpPr>
        <p:grpSpPr>
          <a:xfrm>
            <a:off x="2504924" y="776741"/>
            <a:ext cx="2427639" cy="2449449"/>
            <a:chOff x="1380770" y="1041724"/>
            <a:chExt cx="2845113" cy="2870673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8F501303-6B00-18C5-10E0-797ADBA0C797}"/>
                </a:ext>
              </a:extLst>
            </p:cNvPr>
            <p:cNvGrpSpPr/>
            <p:nvPr/>
          </p:nvGrpSpPr>
          <p:grpSpPr>
            <a:xfrm>
              <a:off x="1380770" y="1041724"/>
              <a:ext cx="2578244" cy="2632763"/>
              <a:chOff x="1380770" y="1041724"/>
              <a:chExt cx="2578244" cy="2632763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86722541-3A3C-E9CE-47E4-60E36F0BFCFB}"/>
                  </a:ext>
                </a:extLst>
              </p:cNvPr>
              <p:cNvSpPr/>
              <p:nvPr/>
            </p:nvSpPr>
            <p:spPr>
              <a:xfrm>
                <a:off x="1553791" y="1466074"/>
                <a:ext cx="1855919" cy="1855919"/>
              </a:xfrm>
              <a:prstGeom prst="ellipse">
                <a:avLst/>
              </a:prstGeom>
              <a:solidFill>
                <a:srgbClr val="00B0F0">
                  <a:alpha val="12000"/>
                </a:srgbClr>
              </a:solidFill>
              <a:ln w="25400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9CF01CCD-D0FF-964A-2CE1-56D12D6BB6A0}"/>
                  </a:ext>
                </a:extLst>
              </p:cNvPr>
              <p:cNvSpPr/>
              <p:nvPr/>
            </p:nvSpPr>
            <p:spPr>
              <a:xfrm>
                <a:off x="2311128" y="2223411"/>
                <a:ext cx="341245" cy="34124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B897905-1200-9F34-0C44-791751D937F1}"/>
                  </a:ext>
                </a:extLst>
              </p:cNvPr>
              <p:cNvSpPr/>
              <p:nvPr/>
            </p:nvSpPr>
            <p:spPr>
              <a:xfrm>
                <a:off x="3473842" y="2062753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CD28EE2D-24A2-0441-688C-BBEFEA750259}"/>
                  </a:ext>
                </a:extLst>
              </p:cNvPr>
              <p:cNvSpPr/>
              <p:nvPr/>
            </p:nvSpPr>
            <p:spPr>
              <a:xfrm>
                <a:off x="1821063" y="2727021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A0AB1D0F-6F75-705F-CA4B-8B9D8EE5AA8B}"/>
                  </a:ext>
                </a:extLst>
              </p:cNvPr>
              <p:cNvSpPr/>
              <p:nvPr/>
            </p:nvSpPr>
            <p:spPr>
              <a:xfrm>
                <a:off x="2971756" y="2584895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4605A89-D801-EDCB-69B7-1187F231537B}"/>
                  </a:ext>
                </a:extLst>
              </p:cNvPr>
              <p:cNvSpPr/>
              <p:nvPr/>
            </p:nvSpPr>
            <p:spPr>
              <a:xfrm>
                <a:off x="2109531" y="1041724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A6D99BC-8708-312E-0B30-E61599D79EED}"/>
                  </a:ext>
                </a:extLst>
              </p:cNvPr>
              <p:cNvSpPr/>
              <p:nvPr/>
            </p:nvSpPr>
            <p:spPr>
              <a:xfrm>
                <a:off x="3409710" y="1095664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D96D88D-8544-392F-C26E-4202D29BA164}"/>
                  </a:ext>
                </a:extLst>
              </p:cNvPr>
              <p:cNvSpPr/>
              <p:nvPr/>
            </p:nvSpPr>
            <p:spPr>
              <a:xfrm>
                <a:off x="3552284" y="3114479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BD65677-F844-07C5-5272-A5E89BCCBC15}"/>
                  </a:ext>
                </a:extLst>
              </p:cNvPr>
              <p:cNvSpPr/>
              <p:nvPr/>
            </p:nvSpPr>
            <p:spPr>
              <a:xfrm>
                <a:off x="2457920" y="3333242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73A1984-00F3-ECEB-884B-F368D546C4CF}"/>
                  </a:ext>
                </a:extLst>
              </p:cNvPr>
              <p:cNvSpPr/>
              <p:nvPr/>
            </p:nvSpPr>
            <p:spPr>
              <a:xfrm>
                <a:off x="1739805" y="1791664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8F7C4BE-DDBF-7095-56FA-97342F06EF59}"/>
                  </a:ext>
                </a:extLst>
              </p:cNvPr>
              <p:cNvSpPr/>
              <p:nvPr/>
            </p:nvSpPr>
            <p:spPr>
              <a:xfrm>
                <a:off x="2676944" y="1640217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6C8300F-D51F-CEE7-CA41-E1797970452B}"/>
                  </a:ext>
                </a:extLst>
              </p:cNvPr>
              <p:cNvSpPr/>
              <p:nvPr/>
            </p:nvSpPr>
            <p:spPr>
              <a:xfrm>
                <a:off x="1380770" y="3188824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FCF723B-B76C-4B7C-451C-18875D9BCDBA}"/>
                  </a:ext>
                </a:extLst>
              </p:cNvPr>
              <p:cNvSpPr txBox="1"/>
              <p:nvPr/>
            </p:nvSpPr>
            <p:spPr>
              <a:xfrm>
                <a:off x="2158864" y="2529690"/>
                <a:ext cx="72519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/>
                  <a:t>atom </a:t>
                </a:r>
                <a:r>
                  <a:rPr lang="en-GB" sz="1200" i="1" dirty="0"/>
                  <a:t>j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DDEC050-F142-731E-D343-C0C7AB90CA7F}"/>
                  </a:ext>
                </a:extLst>
              </p:cNvPr>
              <p:cNvSpPr txBox="1"/>
              <p:nvPr/>
            </p:nvSpPr>
            <p:spPr>
              <a:xfrm>
                <a:off x="2178652" y="2863442"/>
                <a:ext cx="916996" cy="328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/>
                  <a:t>nebs(</a:t>
                </a:r>
                <a:r>
                  <a:rPr lang="en-GB" sz="1400" i="1" dirty="0"/>
                  <a:t>j</a:t>
                </a:r>
                <a:r>
                  <a:rPr lang="en-GB" sz="1400" dirty="0"/>
                  <a:t>)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4AB940D8-9B45-2C8A-47D6-9D61BAEB3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624" y="2388020"/>
                <a:ext cx="691691" cy="3923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ECDDA122-E8C7-2532-C5C9-8560CC1B32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1546" y="2399869"/>
                <a:ext cx="504337" cy="5284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CB16CE1C-4533-4FBA-49E3-8C221CACFE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8419" y="1947446"/>
                <a:ext cx="597603" cy="4454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78DA14ED-A56E-BC2B-A095-20DAF64027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624" y="1781191"/>
                <a:ext cx="374071" cy="6068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181BB1C-2242-CA42-7E7F-7780558793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6022" y="1955759"/>
                <a:ext cx="816979" cy="440574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E836698-9891-D9F4-C2E1-A883AC850060}"/>
                  </a:ext>
                </a:extLst>
              </p:cNvPr>
              <p:cNvSpPr txBox="1"/>
              <p:nvPr/>
            </p:nvSpPr>
            <p:spPr>
              <a:xfrm>
                <a:off x="3233818" y="1637775"/>
                <a:ext cx="7251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 err="1"/>
                  <a:t>R</a:t>
                </a:r>
                <a:r>
                  <a:rPr lang="en-GB" sz="1400" baseline="-25000" dirty="0" err="1"/>
                  <a:t>cutoff</a:t>
                </a:r>
                <a:endParaRPr lang="en-GB" sz="1400" baseline="-250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3BDA6ED7-CD5E-A028-90C4-3FB16C41CFBF}"/>
                  </a:ext>
                </a:extLst>
              </p:cNvPr>
              <p:cNvSpPr txBox="1"/>
              <p:nvPr/>
            </p:nvSpPr>
            <p:spPr>
              <a:xfrm>
                <a:off x="2106607" y="1778587"/>
                <a:ext cx="4341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i="1" dirty="0" err="1"/>
                  <a:t>R</a:t>
                </a:r>
                <a:r>
                  <a:rPr lang="en-GB" sz="1400" i="1" baseline="-25000" dirty="0" err="1"/>
                  <a:t>jk</a:t>
                </a:r>
                <a:endParaRPr lang="en-GB" sz="1400" i="1" baseline="-25000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BEFB6DCD-71D6-F73E-99E2-58494F048F2E}"/>
                  </a:ext>
                </a:extLst>
              </p:cNvPr>
              <p:cNvSpPr txBox="1"/>
              <p:nvPr/>
            </p:nvSpPr>
            <p:spPr>
              <a:xfrm>
                <a:off x="1520403" y="2097794"/>
                <a:ext cx="72519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/>
                  <a:t>atom </a:t>
                </a:r>
                <a:r>
                  <a:rPr lang="en-GB" sz="1200" i="1" dirty="0"/>
                  <a:t>k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753F48A-BBC2-89E2-928C-75CB3E193E20}"/>
                </a:ext>
              </a:extLst>
            </p:cNvPr>
            <p:cNvSpPr txBox="1"/>
            <p:nvPr/>
          </p:nvSpPr>
          <p:spPr>
            <a:xfrm>
              <a:off x="2369965" y="3604620"/>
              <a:ext cx="1855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out of range atoms</a:t>
              </a:r>
            </a:p>
          </p:txBody>
        </p: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93510542-F78B-AFF9-D485-FF9EDEEC9A3D}"/>
              </a:ext>
            </a:extLst>
          </p:cNvPr>
          <p:cNvSpPr txBox="1"/>
          <p:nvPr/>
        </p:nvSpPr>
        <p:spPr>
          <a:xfrm>
            <a:off x="197239" y="1430105"/>
            <a:ext cx="2257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/>
              <a:t>Right: Interatomic forces are short-ranged; a given atom </a:t>
            </a:r>
            <a:r>
              <a:rPr lang="en-GB" sz="1200" i="1" dirty="0"/>
              <a:t>j</a:t>
            </a:r>
            <a:r>
              <a:rPr lang="en-GB" sz="1200" dirty="0"/>
              <a:t> is only affected by the forces of atoms </a:t>
            </a:r>
            <a:r>
              <a:rPr lang="en-GB" sz="1200" i="1" dirty="0"/>
              <a:t>k </a:t>
            </a:r>
            <a:r>
              <a:rPr lang="en-GB" sz="1200" dirty="0"/>
              <a:t>within a range of </a:t>
            </a:r>
            <a:r>
              <a:rPr lang="en-GB" sz="1200" dirty="0" err="1"/>
              <a:t>R</a:t>
            </a:r>
            <a:r>
              <a:rPr lang="en-GB" sz="1200" baseline="-25000" dirty="0" err="1"/>
              <a:t>cutoff</a:t>
            </a:r>
            <a:r>
              <a:rPr lang="en-GB" sz="1200" dirty="0"/>
              <a:t>.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04A6BC42-D10B-BE2C-7D11-8F1EA468E1C4}"/>
              </a:ext>
            </a:extLst>
          </p:cNvPr>
          <p:cNvSpPr/>
          <p:nvPr/>
        </p:nvSpPr>
        <p:spPr>
          <a:xfrm>
            <a:off x="5313117" y="1014607"/>
            <a:ext cx="6265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Assuming atoms move slowly and electrons do not get excited (i.e. we remain in the ground-state adiabatically), we can propagate atomic trajectories following Newton’s equation of motion: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B39E337-F4DE-64F3-394C-F7C5CE957676}"/>
                  </a:ext>
                </a:extLst>
              </p:cNvPr>
              <p:cNvSpPr txBox="1"/>
              <p:nvPr/>
            </p:nvSpPr>
            <p:spPr>
              <a:xfrm>
                <a:off x="7006209" y="2006705"/>
                <a:ext cx="2112181" cy="386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0B39E337-F4DE-64F3-394C-F7C5CE957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209" y="2006705"/>
                <a:ext cx="2112181" cy="386003"/>
              </a:xfrm>
              <a:prstGeom prst="rect">
                <a:avLst/>
              </a:prstGeom>
              <a:blipFill>
                <a:blip r:embed="rId7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9" name="TextBox 98">
            <a:extLst>
              <a:ext uri="{FF2B5EF4-FFF2-40B4-BE49-F238E27FC236}">
                <a16:creationId xmlns:a16="http://schemas.microsoft.com/office/drawing/2014/main" id="{6E74404E-BDF6-0168-0857-5C899C800EFC}"/>
              </a:ext>
            </a:extLst>
          </p:cNvPr>
          <p:cNvSpPr txBox="1"/>
          <p:nvPr/>
        </p:nvSpPr>
        <p:spPr>
          <a:xfrm>
            <a:off x="165149" y="4672617"/>
            <a:ext cx="195125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/>
              <a:t>Right: An initially dis-ordered configuration of tungsten is quenched over 10 picoseconds. </a:t>
            </a:r>
          </a:p>
          <a:p>
            <a:pPr algn="just"/>
            <a:r>
              <a:rPr lang="en-GB" sz="1200" dirty="0"/>
              <a:t>Atoms are coloured by their  potential energy.</a:t>
            </a:r>
          </a:p>
          <a:p>
            <a:pPr algn="just"/>
            <a:endParaRPr lang="en-GB" sz="1200" dirty="0"/>
          </a:p>
        </p:txBody>
      </p:sp>
      <p:pic>
        <p:nvPicPr>
          <p:cNvPr id="100" name="output.mp4">
            <a:hlinkClick r:id="" action="ppaction://media"/>
            <a:extLst>
              <a:ext uri="{FF2B5EF4-FFF2-40B4-BE49-F238E27FC236}">
                <a16:creationId xmlns:a16="http://schemas.microsoft.com/office/drawing/2014/main" id="{0E57A9B6-E030-2DF6-AB43-3D08EB7C21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29621" y="3811654"/>
            <a:ext cx="2868546" cy="28685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3ADEEA-0A72-41BA-54BD-0BCCABBAE84F}"/>
              </a:ext>
            </a:extLst>
          </p:cNvPr>
          <p:cNvSpPr txBox="1"/>
          <p:nvPr/>
        </p:nvSpPr>
        <p:spPr>
          <a:xfrm>
            <a:off x="6447692" y="6443183"/>
            <a:ext cx="448771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M. W. Finnis and J. E. Sinclair (1984), </a:t>
            </a:r>
            <a:r>
              <a:rPr lang="en-GB" sz="1200" i="1" dirty="0"/>
              <a:t>Phil. Mag A</a:t>
            </a:r>
            <a:r>
              <a:rPr lang="en-GB" sz="1200" dirty="0"/>
              <a:t> 50.1: 45-55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AB8B09A-DDC6-F33C-D45B-9D4884725067}"/>
              </a:ext>
            </a:extLst>
          </p:cNvPr>
          <p:cNvCxnSpPr>
            <a:cxnSpLocks/>
          </p:cNvCxnSpPr>
          <p:nvPr/>
        </p:nvCxnSpPr>
        <p:spPr>
          <a:xfrm>
            <a:off x="9330418" y="1964483"/>
            <a:ext cx="0" cy="47044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D95B6E9-75A6-89B2-9261-89E62F21A8B4}"/>
              </a:ext>
            </a:extLst>
          </p:cNvPr>
          <p:cNvSpPr txBox="1"/>
          <p:nvPr/>
        </p:nvSpPr>
        <p:spPr>
          <a:xfrm>
            <a:off x="9570157" y="1968874"/>
            <a:ext cx="1656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a typical time-step is of order 1 fs = 10</a:t>
            </a:r>
            <a:r>
              <a:rPr lang="en-GB" sz="1200" baseline="30000" dirty="0">
                <a:solidFill>
                  <a:schemeClr val="bg2">
                    <a:lumMod val="75000"/>
                  </a:schemeClr>
                </a:solidFill>
              </a:rPr>
              <a:t>-15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416297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09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1C82D9-DE24-2517-D7CE-EEB618B4B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DAAF806-7A36-D7CA-44FF-A551840FC05B}"/>
              </a:ext>
            </a:extLst>
          </p:cNvPr>
          <p:cNvGrpSpPr/>
          <p:nvPr/>
        </p:nvGrpSpPr>
        <p:grpSpPr>
          <a:xfrm>
            <a:off x="2125847" y="3902671"/>
            <a:ext cx="2736107" cy="2708188"/>
            <a:chOff x="371176" y="3921542"/>
            <a:chExt cx="2736107" cy="2708188"/>
          </a:xfrm>
        </p:grpSpPr>
        <p:pic>
          <p:nvPicPr>
            <p:cNvPr id="4" name="Picture 3" descr="A grid of red balls&#10;&#10;Description automatically generated">
              <a:extLst>
                <a:ext uri="{FF2B5EF4-FFF2-40B4-BE49-F238E27FC236}">
                  <a16:creationId xmlns:a16="http://schemas.microsoft.com/office/drawing/2014/main" id="{F3BBE1FA-DA2B-CB8C-6420-8C45F94C27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176" y="3921542"/>
              <a:ext cx="2736107" cy="270818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8BC8AAC-ED89-6E14-E388-E52FE11A02BB}"/>
                </a:ext>
              </a:extLst>
            </p:cNvPr>
            <p:cNvSpPr/>
            <p:nvPr/>
          </p:nvSpPr>
          <p:spPr>
            <a:xfrm>
              <a:off x="1667921" y="5162719"/>
              <a:ext cx="878357" cy="857755"/>
            </a:xfrm>
            <a:prstGeom prst="rect">
              <a:avLst/>
            </a:prstGeom>
            <a:solidFill>
              <a:srgbClr val="00B0F0">
                <a:alpha val="21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38BB61F-BF41-18A2-0D7B-03B08FE2FF3A}"/>
                </a:ext>
              </a:extLst>
            </p:cNvPr>
            <p:cNvSpPr txBox="1"/>
            <p:nvPr/>
          </p:nvSpPr>
          <p:spPr>
            <a:xfrm>
              <a:off x="649350" y="426962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751042-B700-A26A-9CDE-F44D2033D341}"/>
                </a:ext>
              </a:extLst>
            </p:cNvPr>
            <p:cNvSpPr txBox="1"/>
            <p:nvPr/>
          </p:nvSpPr>
          <p:spPr>
            <a:xfrm>
              <a:off x="1255965" y="426962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7B15D69-107F-8EF2-F8D9-9BD9977DA42E}"/>
                </a:ext>
              </a:extLst>
            </p:cNvPr>
            <p:cNvSpPr txBox="1"/>
            <p:nvPr/>
          </p:nvSpPr>
          <p:spPr>
            <a:xfrm>
              <a:off x="1862580" y="426962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5C8C464-8873-CBF8-CC78-AED694BCCCD4}"/>
                </a:ext>
              </a:extLst>
            </p:cNvPr>
            <p:cNvSpPr txBox="1"/>
            <p:nvPr/>
          </p:nvSpPr>
          <p:spPr>
            <a:xfrm>
              <a:off x="2469196" y="426962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0EBDE07-B59A-4DED-37BD-906FBB7B9E14}"/>
                </a:ext>
              </a:extLst>
            </p:cNvPr>
            <p:cNvSpPr txBox="1"/>
            <p:nvPr/>
          </p:nvSpPr>
          <p:spPr>
            <a:xfrm>
              <a:off x="649350" y="488122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BF604D8-193F-B594-6E9E-27D16C0D9142}"/>
                </a:ext>
              </a:extLst>
            </p:cNvPr>
            <p:cNvSpPr txBox="1"/>
            <p:nvPr/>
          </p:nvSpPr>
          <p:spPr>
            <a:xfrm>
              <a:off x="1255965" y="488122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863E2F2-5985-0074-AA7D-3D8EA2252A5E}"/>
                </a:ext>
              </a:extLst>
            </p:cNvPr>
            <p:cNvSpPr txBox="1"/>
            <p:nvPr/>
          </p:nvSpPr>
          <p:spPr>
            <a:xfrm>
              <a:off x="1862580" y="488122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25C6801-3C8D-69F0-0578-E1554208FB6F}"/>
                </a:ext>
              </a:extLst>
            </p:cNvPr>
            <p:cNvSpPr txBox="1"/>
            <p:nvPr/>
          </p:nvSpPr>
          <p:spPr>
            <a:xfrm>
              <a:off x="2469196" y="488122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87C7A868-F2D9-8C9B-12F8-AD730C8C130F}"/>
                </a:ext>
              </a:extLst>
            </p:cNvPr>
            <p:cNvSpPr txBox="1"/>
            <p:nvPr/>
          </p:nvSpPr>
          <p:spPr>
            <a:xfrm>
              <a:off x="652289" y="552221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CA8B5C-CDD1-28D6-2D0F-33B043EA14ED}"/>
                </a:ext>
              </a:extLst>
            </p:cNvPr>
            <p:cNvSpPr txBox="1"/>
            <p:nvPr/>
          </p:nvSpPr>
          <p:spPr>
            <a:xfrm>
              <a:off x="1258904" y="552221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5CEA62C3-A666-5705-91F2-395BF7A961BE}"/>
                </a:ext>
              </a:extLst>
            </p:cNvPr>
            <p:cNvSpPr txBox="1"/>
            <p:nvPr/>
          </p:nvSpPr>
          <p:spPr>
            <a:xfrm>
              <a:off x="1865519" y="552221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1FB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A132088-8146-F1CC-C853-A9BDD972EB21}"/>
                </a:ext>
              </a:extLst>
            </p:cNvPr>
            <p:cNvSpPr txBox="1"/>
            <p:nvPr/>
          </p:nvSpPr>
          <p:spPr>
            <a:xfrm>
              <a:off x="2472135" y="552221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2C3F6C-213B-87DC-3B87-C3BBC88F3D8B}"/>
                </a:ext>
              </a:extLst>
            </p:cNvPr>
            <p:cNvSpPr txBox="1"/>
            <p:nvPr/>
          </p:nvSpPr>
          <p:spPr>
            <a:xfrm>
              <a:off x="652289" y="613381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2B566C8-D5F6-FBB5-3FBB-481E73D3FE2E}"/>
                </a:ext>
              </a:extLst>
            </p:cNvPr>
            <p:cNvSpPr txBox="1"/>
            <p:nvPr/>
          </p:nvSpPr>
          <p:spPr>
            <a:xfrm>
              <a:off x="1258904" y="613381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6C09D72-3E44-4DA1-33C3-641AFBA1BB16}"/>
                </a:ext>
              </a:extLst>
            </p:cNvPr>
            <p:cNvSpPr txBox="1"/>
            <p:nvPr/>
          </p:nvSpPr>
          <p:spPr>
            <a:xfrm>
              <a:off x="1865519" y="613381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826D62D-831E-DCA8-D099-8A464A0AB1B0}"/>
                </a:ext>
              </a:extLst>
            </p:cNvPr>
            <p:cNvSpPr txBox="1"/>
            <p:nvPr/>
          </p:nvSpPr>
          <p:spPr>
            <a:xfrm>
              <a:off x="2472135" y="613381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16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E5A731EE-D56F-FE4F-668F-5D88E736DCF7}"/>
              </a:ext>
            </a:extLst>
          </p:cNvPr>
          <p:cNvSpPr txBox="1"/>
          <p:nvPr/>
        </p:nvSpPr>
        <p:spPr>
          <a:xfrm>
            <a:off x="352438" y="4154311"/>
            <a:ext cx="18870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/>
              <a:t>Right: MD parallelisation illustrated for 16 CPUs: the simulation cell is split into a domains, one per CPU. Each CPU only evaluates forces in its own domain.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8588AE-DD00-6ECE-7393-5B2896E5C9DB}"/>
                  </a:ext>
                </a:extLst>
              </p:cNvPr>
              <p:cNvSpPr/>
              <p:nvPr/>
            </p:nvSpPr>
            <p:spPr>
              <a:xfrm>
                <a:off x="5313117" y="2590700"/>
                <a:ext cx="6265120" cy="20819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Studying some of the more interesting collective phenomena require propagating millions of atoms over millions of time-steps.</a:t>
                </a:r>
              </a:p>
              <a:p>
                <a:pPr algn="just"/>
                <a:endParaRPr lang="en-GB" sz="16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As the time to evaluate DFT forces scales with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/>
                  <a:t>, we hit a wall. Instead, we describe interatomic forces by a classical potential.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endParaRPr lang="en-GB" sz="1600" dirty="0"/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For example, in the Embedded Atom Method (EAM), the energy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GB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sz="1600" dirty="0"/>
                  <a:t>of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GB" sz="1600"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en-GB" sz="1600" dirty="0"/>
                  <a:t> atom is given by: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18588AE-DD00-6ECE-7393-5B2896E5C9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117" y="2590700"/>
                <a:ext cx="6265120" cy="2081917"/>
              </a:xfrm>
              <a:prstGeom prst="rect">
                <a:avLst/>
              </a:prstGeom>
              <a:blipFill>
                <a:blip r:embed="rId4"/>
                <a:stretch>
                  <a:fillRect l="-405" t="-1212" r="-607" b="-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742082-6424-C144-83FE-1EE9DDA91641}"/>
                  </a:ext>
                </a:extLst>
              </p:cNvPr>
              <p:cNvSpPr txBox="1"/>
              <p:nvPr/>
            </p:nvSpPr>
            <p:spPr>
              <a:xfrm>
                <a:off x="6447692" y="4797897"/>
                <a:ext cx="4356770" cy="7078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GB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nebs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GB" b="0" i="1" baseline="-25000" smtClean="0">
                                  <a:latin typeface="Cambria Math" panose="02040503050406030204" pitchFamily="18" charset="0"/>
                                </a:rPr>
                                <m:t>𝑗𝑘</m:t>
                              </m:r>
                            </m:e>
                          </m:d>
                        </m:e>
                      </m:nary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begChr m:val="["/>
                          <m:endChr m:val="]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nebs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  <m:r>
                                    <a:rPr lang="en-GB" i="1" baseline="-25000">
                                      <a:latin typeface="Cambria Math" panose="02040503050406030204" pitchFamily="18" charset="0"/>
                                    </a:rPr>
                                    <m:t>𝑗𝑘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742082-6424-C144-83FE-1EE9DDA91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692" y="4797897"/>
                <a:ext cx="4356770" cy="707886"/>
              </a:xfrm>
              <a:prstGeom prst="rect">
                <a:avLst/>
              </a:prstGeom>
              <a:blipFill>
                <a:blip r:embed="rId5"/>
                <a:stretch>
                  <a:fillRect l="-872" t="-136842" b="-1842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26684B9A-3342-8773-91B7-B63FEFD66A4A}"/>
              </a:ext>
            </a:extLst>
          </p:cNvPr>
          <p:cNvSpPr/>
          <p:nvPr/>
        </p:nvSpPr>
        <p:spPr>
          <a:xfrm rot="16200000">
            <a:off x="7676112" y="4893428"/>
            <a:ext cx="280062" cy="1619867"/>
          </a:xfrm>
          <a:prstGeom prst="leftBrace">
            <a:avLst>
              <a:gd name="adj1" fmla="val 801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CE423FC-6694-692B-4F31-60FB1E8637B8}"/>
              </a:ext>
            </a:extLst>
          </p:cNvPr>
          <p:cNvSpPr/>
          <p:nvPr/>
        </p:nvSpPr>
        <p:spPr>
          <a:xfrm rot="16200000">
            <a:off x="9695342" y="4917491"/>
            <a:ext cx="341140" cy="1619870"/>
          </a:xfrm>
          <a:prstGeom prst="leftBrace">
            <a:avLst>
              <a:gd name="adj1" fmla="val 80100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C0390D-250D-4E9B-00DE-DC25417E7DC2}"/>
              </a:ext>
            </a:extLst>
          </p:cNvPr>
          <p:cNvSpPr/>
          <p:nvPr/>
        </p:nvSpPr>
        <p:spPr>
          <a:xfrm>
            <a:off x="7217261" y="5843393"/>
            <a:ext cx="1197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/>
              <a:t>pairwise</a:t>
            </a:r>
          </a:p>
          <a:p>
            <a:pPr algn="ctr"/>
            <a:r>
              <a:rPr lang="en-GB" sz="1400" dirty="0"/>
              <a:t>short-ranged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553041-7DC3-7129-4AAF-53594424A2E3}"/>
              </a:ext>
            </a:extLst>
          </p:cNvPr>
          <p:cNvSpPr/>
          <p:nvPr/>
        </p:nvSpPr>
        <p:spPr>
          <a:xfrm>
            <a:off x="9267029" y="5843393"/>
            <a:ext cx="11977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1400" dirty="0"/>
              <a:t>many-body</a:t>
            </a:r>
          </a:p>
          <a:p>
            <a:pPr algn="ctr"/>
            <a:r>
              <a:rPr lang="en-GB" sz="1400" dirty="0"/>
              <a:t>short-ranged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8187FF-9B41-7EDA-D6A1-565FA8EFC2C5}"/>
              </a:ext>
            </a:extLst>
          </p:cNvPr>
          <p:cNvSpPr/>
          <p:nvPr/>
        </p:nvSpPr>
        <p:spPr>
          <a:xfrm>
            <a:off x="5313117" y="1014607"/>
            <a:ext cx="62651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1600" dirty="0"/>
              <a:t>Assuming atoms move slowly and electrons do not get excited (i.e. we remain in the ground-state adiabatically), we can propagate atomic trajectories following Newton’s equation of motion: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6C53FB2-4385-E5E1-0D4A-49C2005BC416}"/>
              </a:ext>
            </a:extLst>
          </p:cNvPr>
          <p:cNvSpPr txBox="1"/>
          <p:nvPr/>
        </p:nvSpPr>
        <p:spPr>
          <a:xfrm>
            <a:off x="6447692" y="6443183"/>
            <a:ext cx="4487715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M. W. Finnis and J. E. Sinclair (1984), </a:t>
            </a:r>
            <a:r>
              <a:rPr lang="en-GB" sz="1200" i="1" dirty="0"/>
              <a:t>Phil. Mag A</a:t>
            </a:r>
            <a:r>
              <a:rPr lang="en-GB" sz="1200" dirty="0"/>
              <a:t> 50.1: 45-55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FECE9A4-3E0A-FDD2-39CF-3E2E1D123239}"/>
              </a:ext>
            </a:extLst>
          </p:cNvPr>
          <p:cNvGrpSpPr/>
          <p:nvPr/>
        </p:nvGrpSpPr>
        <p:grpSpPr>
          <a:xfrm>
            <a:off x="2504924" y="776741"/>
            <a:ext cx="2427639" cy="2449449"/>
            <a:chOff x="1380770" y="1041724"/>
            <a:chExt cx="2845113" cy="2870673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B077DE8-BED3-2C09-48DE-9A21B46DED12}"/>
                </a:ext>
              </a:extLst>
            </p:cNvPr>
            <p:cNvGrpSpPr/>
            <p:nvPr/>
          </p:nvGrpSpPr>
          <p:grpSpPr>
            <a:xfrm>
              <a:off x="1380770" y="1041724"/>
              <a:ext cx="2578244" cy="2632763"/>
              <a:chOff x="1380770" y="1041724"/>
              <a:chExt cx="2578244" cy="2632763"/>
            </a:xfrm>
          </p:grpSpPr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700F8BA3-038D-5E74-DE33-09E2E2A6D638}"/>
                  </a:ext>
                </a:extLst>
              </p:cNvPr>
              <p:cNvSpPr/>
              <p:nvPr/>
            </p:nvSpPr>
            <p:spPr>
              <a:xfrm>
                <a:off x="1553791" y="1466074"/>
                <a:ext cx="1855919" cy="1855919"/>
              </a:xfrm>
              <a:prstGeom prst="ellipse">
                <a:avLst/>
              </a:prstGeom>
              <a:solidFill>
                <a:srgbClr val="00B0F0">
                  <a:alpha val="12000"/>
                </a:srgbClr>
              </a:solidFill>
              <a:ln w="25400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89A672E7-2751-CFB1-C506-3229BFCD0FA7}"/>
                  </a:ext>
                </a:extLst>
              </p:cNvPr>
              <p:cNvSpPr/>
              <p:nvPr/>
            </p:nvSpPr>
            <p:spPr>
              <a:xfrm>
                <a:off x="2311128" y="2223411"/>
                <a:ext cx="341245" cy="34124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AED3F63C-15F4-C327-AA6F-C5A5B06061F2}"/>
                  </a:ext>
                </a:extLst>
              </p:cNvPr>
              <p:cNvSpPr/>
              <p:nvPr/>
            </p:nvSpPr>
            <p:spPr>
              <a:xfrm>
                <a:off x="3473842" y="2062753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B6794D9D-913A-921F-E900-DF2657EA1F4A}"/>
                  </a:ext>
                </a:extLst>
              </p:cNvPr>
              <p:cNvSpPr/>
              <p:nvPr/>
            </p:nvSpPr>
            <p:spPr>
              <a:xfrm>
                <a:off x="1821063" y="2727021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AD6B2D7F-26CF-1AE1-D194-1E568F396296}"/>
                  </a:ext>
                </a:extLst>
              </p:cNvPr>
              <p:cNvSpPr/>
              <p:nvPr/>
            </p:nvSpPr>
            <p:spPr>
              <a:xfrm>
                <a:off x="2971756" y="2584895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66403D76-B483-8838-3B8C-ED63EB486909}"/>
                  </a:ext>
                </a:extLst>
              </p:cNvPr>
              <p:cNvSpPr/>
              <p:nvPr/>
            </p:nvSpPr>
            <p:spPr>
              <a:xfrm>
                <a:off x="2109531" y="1041724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1055B36-59B2-4682-97E5-2382258D4C55}"/>
                  </a:ext>
                </a:extLst>
              </p:cNvPr>
              <p:cNvSpPr/>
              <p:nvPr/>
            </p:nvSpPr>
            <p:spPr>
              <a:xfrm>
                <a:off x="3409710" y="1095664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9631911F-D18A-D8BE-3774-E2A238EBF214}"/>
                  </a:ext>
                </a:extLst>
              </p:cNvPr>
              <p:cNvSpPr/>
              <p:nvPr/>
            </p:nvSpPr>
            <p:spPr>
              <a:xfrm>
                <a:off x="3552284" y="3114479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980FCB88-6A74-C01D-306E-27CAB25D9199}"/>
                  </a:ext>
                </a:extLst>
              </p:cNvPr>
              <p:cNvSpPr/>
              <p:nvPr/>
            </p:nvSpPr>
            <p:spPr>
              <a:xfrm>
                <a:off x="2457920" y="3333242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42F4814-7D37-1108-CC22-743D31919B2E}"/>
                  </a:ext>
                </a:extLst>
              </p:cNvPr>
              <p:cNvSpPr/>
              <p:nvPr/>
            </p:nvSpPr>
            <p:spPr>
              <a:xfrm>
                <a:off x="1739805" y="1791664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486F1E92-0CFD-8026-2756-DE387434EF8C}"/>
                  </a:ext>
                </a:extLst>
              </p:cNvPr>
              <p:cNvSpPr/>
              <p:nvPr/>
            </p:nvSpPr>
            <p:spPr>
              <a:xfrm>
                <a:off x="2676944" y="1640217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BBE7034A-455E-228F-2256-FF4CEA7F15DB}"/>
                  </a:ext>
                </a:extLst>
              </p:cNvPr>
              <p:cNvSpPr/>
              <p:nvPr/>
            </p:nvSpPr>
            <p:spPr>
              <a:xfrm>
                <a:off x="1380770" y="3188824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B599E309-A6DE-CA9E-BD8E-AB1EEBC3B801}"/>
                  </a:ext>
                </a:extLst>
              </p:cNvPr>
              <p:cNvSpPr txBox="1"/>
              <p:nvPr/>
            </p:nvSpPr>
            <p:spPr>
              <a:xfrm>
                <a:off x="2158864" y="2529690"/>
                <a:ext cx="72519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/>
                  <a:t>atom </a:t>
                </a:r>
                <a:r>
                  <a:rPr lang="en-GB" sz="1200" i="1" dirty="0"/>
                  <a:t>j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59A81715-BBDF-0158-2C66-BCFD1BC539C9}"/>
                  </a:ext>
                </a:extLst>
              </p:cNvPr>
              <p:cNvSpPr txBox="1"/>
              <p:nvPr/>
            </p:nvSpPr>
            <p:spPr>
              <a:xfrm>
                <a:off x="2178652" y="2863442"/>
                <a:ext cx="916996" cy="328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/>
                  <a:t>nebs(</a:t>
                </a:r>
                <a:r>
                  <a:rPr lang="en-GB" sz="1400" i="1" dirty="0"/>
                  <a:t>j</a:t>
                </a:r>
                <a:r>
                  <a:rPr lang="en-GB" sz="1400" dirty="0"/>
                  <a:t>)</a:t>
                </a:r>
              </a:p>
            </p:txBody>
          </p:sp>
          <p:cxnSp>
            <p:nvCxnSpPr>
              <p:cNvPr id="110" name="Straight Arrow Connector 109">
                <a:extLst>
                  <a:ext uri="{FF2B5EF4-FFF2-40B4-BE49-F238E27FC236}">
                    <a16:creationId xmlns:a16="http://schemas.microsoft.com/office/drawing/2014/main" id="{E64E82DD-1824-9890-992B-40A460A7C0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624" y="2388020"/>
                <a:ext cx="691691" cy="3923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Arrow Connector 110">
                <a:extLst>
                  <a:ext uri="{FF2B5EF4-FFF2-40B4-BE49-F238E27FC236}">
                    <a16:creationId xmlns:a16="http://schemas.microsoft.com/office/drawing/2014/main" id="{3591CF1E-2DB4-D374-5E0B-B9DFB7CAC8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1546" y="2399869"/>
                <a:ext cx="504337" cy="5284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A14A7D69-BB48-8A74-88B3-22A20348A2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8419" y="1947446"/>
                <a:ext cx="597603" cy="4454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>
                <a:extLst>
                  <a:ext uri="{FF2B5EF4-FFF2-40B4-BE49-F238E27FC236}">
                    <a16:creationId xmlns:a16="http://schemas.microsoft.com/office/drawing/2014/main" id="{5A7FE5AF-EB7D-0E62-F5B9-5F922AB0FF4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624" y="1781191"/>
                <a:ext cx="374071" cy="6068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A5E40F4B-C7AD-9FDD-8912-3FE8AFD6B3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6022" y="1955759"/>
                <a:ext cx="816979" cy="440574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07A0279-2E44-06A6-0C92-FF02E9854C9F}"/>
                  </a:ext>
                </a:extLst>
              </p:cNvPr>
              <p:cNvSpPr txBox="1"/>
              <p:nvPr/>
            </p:nvSpPr>
            <p:spPr>
              <a:xfrm>
                <a:off x="3233818" y="1637775"/>
                <a:ext cx="7251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 err="1"/>
                  <a:t>R</a:t>
                </a:r>
                <a:r>
                  <a:rPr lang="en-GB" sz="1400" baseline="-25000" dirty="0" err="1"/>
                  <a:t>cutoff</a:t>
                </a:r>
                <a:endParaRPr lang="en-GB" sz="1400" baseline="-25000" dirty="0"/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F2ABE822-02CF-0347-DA51-B1A05BFE93C9}"/>
                  </a:ext>
                </a:extLst>
              </p:cNvPr>
              <p:cNvSpPr txBox="1"/>
              <p:nvPr/>
            </p:nvSpPr>
            <p:spPr>
              <a:xfrm>
                <a:off x="2106607" y="1778587"/>
                <a:ext cx="4341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i="1" dirty="0" err="1"/>
                  <a:t>R</a:t>
                </a:r>
                <a:r>
                  <a:rPr lang="en-GB" sz="1400" i="1" baseline="-25000" dirty="0" err="1"/>
                  <a:t>jk</a:t>
                </a:r>
                <a:endParaRPr lang="en-GB" sz="1400" i="1" baseline="-25000" dirty="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35C1AD5-28D0-5772-63A1-F13065CE57A8}"/>
                  </a:ext>
                </a:extLst>
              </p:cNvPr>
              <p:cNvSpPr txBox="1"/>
              <p:nvPr/>
            </p:nvSpPr>
            <p:spPr>
              <a:xfrm>
                <a:off x="1520403" y="2097794"/>
                <a:ext cx="72519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/>
                  <a:t>atom </a:t>
                </a:r>
                <a:r>
                  <a:rPr lang="en-GB" sz="1200" i="1" dirty="0"/>
                  <a:t>k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26C698E-5FE1-301C-8CA1-E99B0D439F75}"/>
                </a:ext>
              </a:extLst>
            </p:cNvPr>
            <p:cNvSpPr txBox="1"/>
            <p:nvPr/>
          </p:nvSpPr>
          <p:spPr>
            <a:xfrm>
              <a:off x="2369965" y="3604620"/>
              <a:ext cx="1855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out of range atoms</a:t>
              </a:r>
            </a:p>
          </p:txBody>
        </p:sp>
      </p:grpSp>
      <p:sp>
        <p:nvSpPr>
          <p:cNvPr id="118" name="TextBox 117">
            <a:extLst>
              <a:ext uri="{FF2B5EF4-FFF2-40B4-BE49-F238E27FC236}">
                <a16:creationId xmlns:a16="http://schemas.microsoft.com/office/drawing/2014/main" id="{02ACDEA7-ECBE-383F-093A-BA760AC10261}"/>
              </a:ext>
            </a:extLst>
          </p:cNvPr>
          <p:cNvSpPr txBox="1"/>
          <p:nvPr/>
        </p:nvSpPr>
        <p:spPr>
          <a:xfrm>
            <a:off x="197239" y="1430105"/>
            <a:ext cx="2257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/>
              <a:t>Right: Interatomic forces are short-ranged; a given atom </a:t>
            </a:r>
            <a:r>
              <a:rPr lang="en-GB" sz="1200" i="1" dirty="0"/>
              <a:t>j</a:t>
            </a:r>
            <a:r>
              <a:rPr lang="en-GB" sz="1200" dirty="0"/>
              <a:t> is only affected by the forces of atoms </a:t>
            </a:r>
            <a:r>
              <a:rPr lang="en-GB" sz="1200" i="1" dirty="0"/>
              <a:t>k </a:t>
            </a:r>
            <a:r>
              <a:rPr lang="en-GB" sz="1200" dirty="0"/>
              <a:t>within a range of </a:t>
            </a:r>
            <a:r>
              <a:rPr lang="en-GB" sz="1200" dirty="0" err="1"/>
              <a:t>R</a:t>
            </a:r>
            <a:r>
              <a:rPr lang="en-GB" sz="1200" baseline="-25000" dirty="0" err="1"/>
              <a:t>cutoff</a:t>
            </a:r>
            <a:r>
              <a:rPr lang="en-GB" sz="1200" dirty="0"/>
              <a:t>.</a:t>
            </a:r>
          </a:p>
        </p:txBody>
      </p:sp>
      <p:sp>
        <p:nvSpPr>
          <p:cNvPr id="119" name="Title 1">
            <a:extLst>
              <a:ext uri="{FF2B5EF4-FFF2-40B4-BE49-F238E27FC236}">
                <a16:creationId xmlns:a16="http://schemas.microsoft.com/office/drawing/2014/main" id="{58701AF0-3592-6A7E-3F74-B8189C198BCA}"/>
              </a:ext>
            </a:extLst>
          </p:cNvPr>
          <p:cNvSpPr txBox="1">
            <a:spLocks/>
          </p:cNvSpPr>
          <p:nvPr/>
        </p:nvSpPr>
        <p:spPr>
          <a:xfrm>
            <a:off x="5313117" y="118939"/>
            <a:ext cx="6265120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Molecular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8405C5C-0A95-59CC-9542-252AC03F12C5}"/>
                  </a:ext>
                </a:extLst>
              </p:cNvPr>
              <p:cNvSpPr txBox="1"/>
              <p:nvPr/>
            </p:nvSpPr>
            <p:spPr>
              <a:xfrm>
                <a:off x="7006209" y="2006705"/>
                <a:ext cx="2112181" cy="38600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̈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acc>
                                <m:accPr>
                                  <m:chr m:val="⃗"/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</m:acc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</m:acc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78405C5C-0A95-59CC-9542-252AC03F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209" y="2006705"/>
                <a:ext cx="2112181" cy="386003"/>
              </a:xfrm>
              <a:prstGeom prst="rect">
                <a:avLst/>
              </a:prstGeom>
              <a:blipFill>
                <a:blip r:embed="rId6"/>
                <a:stretch>
                  <a:fillRect t="-3125" b="-1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9E52BF2-921E-57D4-10D1-805F96F34A5D}"/>
              </a:ext>
            </a:extLst>
          </p:cNvPr>
          <p:cNvCxnSpPr>
            <a:cxnSpLocks/>
          </p:cNvCxnSpPr>
          <p:nvPr/>
        </p:nvCxnSpPr>
        <p:spPr>
          <a:xfrm>
            <a:off x="9330418" y="1964483"/>
            <a:ext cx="0" cy="47044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41547D33-86EF-5A54-BB61-C046A7EF7362}"/>
              </a:ext>
            </a:extLst>
          </p:cNvPr>
          <p:cNvSpPr txBox="1"/>
          <p:nvPr/>
        </p:nvSpPr>
        <p:spPr>
          <a:xfrm>
            <a:off x="9570157" y="1968874"/>
            <a:ext cx="16568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a typical time-step is of order 1 fs = 10</a:t>
            </a:r>
            <a:r>
              <a:rPr lang="en-GB" sz="1200" baseline="30000" dirty="0">
                <a:solidFill>
                  <a:schemeClr val="bg2">
                    <a:lumMod val="75000"/>
                  </a:schemeClr>
                </a:solidFill>
              </a:rPr>
              <a:t>-15</a:t>
            </a:r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4881784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88763-4833-94BD-B8D7-0B62E683B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2C8A467-2E05-8815-F404-856CBF953D2A}"/>
              </a:ext>
            </a:extLst>
          </p:cNvPr>
          <p:cNvGrpSpPr/>
          <p:nvPr/>
        </p:nvGrpSpPr>
        <p:grpSpPr>
          <a:xfrm>
            <a:off x="2125847" y="3902671"/>
            <a:ext cx="2736107" cy="2708188"/>
            <a:chOff x="371176" y="3921542"/>
            <a:chExt cx="2736107" cy="2708188"/>
          </a:xfrm>
        </p:grpSpPr>
        <p:pic>
          <p:nvPicPr>
            <p:cNvPr id="4" name="Picture 3" descr="A grid of red balls&#10;&#10;Description automatically generated">
              <a:extLst>
                <a:ext uri="{FF2B5EF4-FFF2-40B4-BE49-F238E27FC236}">
                  <a16:creationId xmlns:a16="http://schemas.microsoft.com/office/drawing/2014/main" id="{06151813-A992-5135-F19E-EE2EFBE62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176" y="3921542"/>
              <a:ext cx="2736107" cy="2708188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EF557DF-3C6C-8895-DBBE-D0433CFBB7C2}"/>
                </a:ext>
              </a:extLst>
            </p:cNvPr>
            <p:cNvSpPr/>
            <p:nvPr/>
          </p:nvSpPr>
          <p:spPr>
            <a:xfrm>
              <a:off x="1667921" y="5162719"/>
              <a:ext cx="878357" cy="857755"/>
            </a:xfrm>
            <a:prstGeom prst="rect">
              <a:avLst/>
            </a:prstGeom>
            <a:solidFill>
              <a:srgbClr val="00B0F0">
                <a:alpha val="21000"/>
              </a:srgbClr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DEED150-4C71-C7BC-4DF2-132B059338B8}"/>
                </a:ext>
              </a:extLst>
            </p:cNvPr>
            <p:cNvSpPr txBox="1"/>
            <p:nvPr/>
          </p:nvSpPr>
          <p:spPr>
            <a:xfrm>
              <a:off x="649350" y="426962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8F7BE3-B6A3-C00B-0B69-D0532F7FA921}"/>
                </a:ext>
              </a:extLst>
            </p:cNvPr>
            <p:cNvSpPr txBox="1"/>
            <p:nvPr/>
          </p:nvSpPr>
          <p:spPr>
            <a:xfrm>
              <a:off x="1255965" y="426962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2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E03F089-46D8-86C2-3F0B-5ACD5F2F3CE9}"/>
                </a:ext>
              </a:extLst>
            </p:cNvPr>
            <p:cNvSpPr txBox="1"/>
            <p:nvPr/>
          </p:nvSpPr>
          <p:spPr>
            <a:xfrm>
              <a:off x="1862580" y="426962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E3BB0A1-8EC1-0FB1-64F8-032EB8736267}"/>
                </a:ext>
              </a:extLst>
            </p:cNvPr>
            <p:cNvSpPr txBox="1"/>
            <p:nvPr/>
          </p:nvSpPr>
          <p:spPr>
            <a:xfrm>
              <a:off x="2469196" y="426962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A7739E-81C7-CD14-3D34-5B2DA77BAF55}"/>
                </a:ext>
              </a:extLst>
            </p:cNvPr>
            <p:cNvSpPr txBox="1"/>
            <p:nvPr/>
          </p:nvSpPr>
          <p:spPr>
            <a:xfrm>
              <a:off x="649350" y="488122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5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91E3A3-B7F5-7038-8F3B-05869ED5E578}"/>
                </a:ext>
              </a:extLst>
            </p:cNvPr>
            <p:cNvSpPr txBox="1"/>
            <p:nvPr/>
          </p:nvSpPr>
          <p:spPr>
            <a:xfrm>
              <a:off x="1255965" y="488122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A754248-72C9-875D-CD3A-D20F5D475CCA}"/>
                </a:ext>
              </a:extLst>
            </p:cNvPr>
            <p:cNvSpPr txBox="1"/>
            <p:nvPr/>
          </p:nvSpPr>
          <p:spPr>
            <a:xfrm>
              <a:off x="1862580" y="488122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1C4E2D-0048-96EC-0EEC-8BB9303130C0}"/>
                </a:ext>
              </a:extLst>
            </p:cNvPr>
            <p:cNvSpPr txBox="1"/>
            <p:nvPr/>
          </p:nvSpPr>
          <p:spPr>
            <a:xfrm>
              <a:off x="2469196" y="488122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8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259BD43-E966-54C2-F40C-043669FB33B8}"/>
                </a:ext>
              </a:extLst>
            </p:cNvPr>
            <p:cNvSpPr txBox="1"/>
            <p:nvPr/>
          </p:nvSpPr>
          <p:spPr>
            <a:xfrm>
              <a:off x="652289" y="552221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9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9BDF63C-5D6F-5B47-8FCC-FC14CCA2FDA7}"/>
                </a:ext>
              </a:extLst>
            </p:cNvPr>
            <p:cNvSpPr txBox="1"/>
            <p:nvPr/>
          </p:nvSpPr>
          <p:spPr>
            <a:xfrm>
              <a:off x="1258904" y="552221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DA90E2-CBE2-18BE-5D66-1DB4004AC0E3}"/>
                </a:ext>
              </a:extLst>
            </p:cNvPr>
            <p:cNvSpPr txBox="1"/>
            <p:nvPr/>
          </p:nvSpPr>
          <p:spPr>
            <a:xfrm>
              <a:off x="1865519" y="552221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0001FB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11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648FCE4-41D2-ACA0-66EF-E4973DE3162F}"/>
                </a:ext>
              </a:extLst>
            </p:cNvPr>
            <p:cNvSpPr txBox="1"/>
            <p:nvPr/>
          </p:nvSpPr>
          <p:spPr>
            <a:xfrm>
              <a:off x="2472135" y="5522210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12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79DEF42-CB9E-439B-6E4A-9FD428F01AB1}"/>
                </a:ext>
              </a:extLst>
            </p:cNvPr>
            <p:cNvSpPr txBox="1"/>
            <p:nvPr/>
          </p:nvSpPr>
          <p:spPr>
            <a:xfrm>
              <a:off x="652289" y="613381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13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72CCE69-0688-8133-A1DD-82D44C19BA32}"/>
                </a:ext>
              </a:extLst>
            </p:cNvPr>
            <p:cNvSpPr txBox="1"/>
            <p:nvPr/>
          </p:nvSpPr>
          <p:spPr>
            <a:xfrm>
              <a:off x="1258904" y="613381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D062200-E4D8-80F8-ADAA-C43BA184D119}"/>
                </a:ext>
              </a:extLst>
            </p:cNvPr>
            <p:cNvSpPr txBox="1"/>
            <p:nvPr/>
          </p:nvSpPr>
          <p:spPr>
            <a:xfrm>
              <a:off x="1865519" y="613381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15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BAD3CB6-196A-6673-A173-33D1C71C5F93}"/>
                </a:ext>
              </a:extLst>
            </p:cNvPr>
            <p:cNvSpPr txBox="1"/>
            <p:nvPr/>
          </p:nvSpPr>
          <p:spPr>
            <a:xfrm>
              <a:off x="2472135" y="6133814"/>
              <a:ext cx="504095" cy="153888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rgbClr val="C0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GB" sz="1000" b="1" dirty="0"/>
                <a:t>CPU 16</a:t>
              </a: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6668E3C8-A4A6-106B-9481-1C6EF6E3915D}"/>
              </a:ext>
            </a:extLst>
          </p:cNvPr>
          <p:cNvSpPr txBox="1"/>
          <p:nvPr/>
        </p:nvSpPr>
        <p:spPr>
          <a:xfrm>
            <a:off x="352438" y="4154311"/>
            <a:ext cx="188706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/>
              <a:t>Right: MD parallelisation illustrated for 16 CPUs: the simulation cell is split into a domains, one per CPU. Each CPU only evaluates forces in its own domain.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FB1D34C-8144-40AC-C496-8F2283CF1B81}"/>
              </a:ext>
            </a:extLst>
          </p:cNvPr>
          <p:cNvSpPr/>
          <p:nvPr/>
        </p:nvSpPr>
        <p:spPr>
          <a:xfrm>
            <a:off x="6381378" y="963713"/>
            <a:ext cx="42063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LAMMPS Molecular Dynamics Simulator</a:t>
            </a: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FEC54B04-ACF8-7647-366B-BB53561E56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25" b="14034"/>
          <a:stretch/>
        </p:blipFill>
        <p:spPr>
          <a:xfrm>
            <a:off x="6381379" y="1578907"/>
            <a:ext cx="4211561" cy="1030048"/>
          </a:xfrm>
          <a:prstGeom prst="rect">
            <a:avLst/>
          </a:prstGeom>
        </p:spPr>
      </p:pic>
      <p:pic>
        <p:nvPicPr>
          <p:cNvPr id="19" name="Picture 18" descr="Text&#10;&#10;Description automatically generated">
            <a:extLst>
              <a:ext uri="{FF2B5EF4-FFF2-40B4-BE49-F238E27FC236}">
                <a16:creationId xmlns:a16="http://schemas.microsoft.com/office/drawing/2014/main" id="{18F7279D-49F5-02A4-530E-F721C8A6F9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665"/>
          <a:stretch/>
        </p:blipFill>
        <p:spPr>
          <a:xfrm>
            <a:off x="6427677" y="4249046"/>
            <a:ext cx="4121803" cy="103004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1C1D287-BDC7-1820-9D05-E3D6DEAB41C5}"/>
              </a:ext>
            </a:extLst>
          </p:cNvPr>
          <p:cNvSpPr/>
          <p:nvPr/>
        </p:nvSpPr>
        <p:spPr>
          <a:xfrm>
            <a:off x="6366074" y="3889162"/>
            <a:ext cx="42063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/>
              <a:t>Analysis and visualisation: OVITO</a:t>
            </a:r>
          </a:p>
        </p:txBody>
      </p:sp>
      <p:pic>
        <p:nvPicPr>
          <p:cNvPr id="47" name="Picture 46" descr="Text&#10;&#10;Description automatically generated">
            <a:extLst>
              <a:ext uri="{FF2B5EF4-FFF2-40B4-BE49-F238E27FC236}">
                <a16:creationId xmlns:a16="http://schemas.microsoft.com/office/drawing/2014/main" id="{C667DB37-6ED3-2AAB-1FD2-9D80F0251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2319" y="2733439"/>
            <a:ext cx="4095439" cy="772980"/>
          </a:xfrm>
          <a:prstGeom prst="rect">
            <a:avLst/>
          </a:prstGeom>
        </p:spPr>
      </p:pic>
      <p:pic>
        <p:nvPicPr>
          <p:cNvPr id="48" name="Picture 4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55A243D-A523-C5BB-295F-ECA1538943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757" y="5336586"/>
            <a:ext cx="4122561" cy="935713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408B4F4-86FB-60F7-49AE-977AE9B5D6B7}"/>
              </a:ext>
            </a:extLst>
          </p:cNvPr>
          <p:cNvSpPr/>
          <p:nvPr/>
        </p:nvSpPr>
        <p:spPr>
          <a:xfrm>
            <a:off x="6427677" y="1243142"/>
            <a:ext cx="41200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Free, open source, highly scalable on CPUs &amp; GPUs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A6D001C-F416-0AC9-EC08-FF3B6D4E38E5}"/>
              </a:ext>
            </a:extLst>
          </p:cNvPr>
          <p:cNvGrpSpPr/>
          <p:nvPr/>
        </p:nvGrpSpPr>
        <p:grpSpPr>
          <a:xfrm>
            <a:off x="2504924" y="776741"/>
            <a:ext cx="2427639" cy="2449449"/>
            <a:chOff x="1380770" y="1041724"/>
            <a:chExt cx="2845113" cy="2870673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64DF4374-0EE1-988C-64FA-2480F9138CEF}"/>
                </a:ext>
              </a:extLst>
            </p:cNvPr>
            <p:cNvGrpSpPr/>
            <p:nvPr/>
          </p:nvGrpSpPr>
          <p:grpSpPr>
            <a:xfrm>
              <a:off x="1380770" y="1041724"/>
              <a:ext cx="2578244" cy="2632763"/>
              <a:chOff x="1380770" y="1041724"/>
              <a:chExt cx="2578244" cy="2632763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20836293-BC22-C4A0-C43A-A1871A9FAD98}"/>
                  </a:ext>
                </a:extLst>
              </p:cNvPr>
              <p:cNvSpPr/>
              <p:nvPr/>
            </p:nvSpPr>
            <p:spPr>
              <a:xfrm>
                <a:off x="1553791" y="1466074"/>
                <a:ext cx="1855919" cy="1855919"/>
              </a:xfrm>
              <a:prstGeom prst="ellipse">
                <a:avLst/>
              </a:prstGeom>
              <a:solidFill>
                <a:srgbClr val="00B0F0">
                  <a:alpha val="12000"/>
                </a:srgbClr>
              </a:solidFill>
              <a:ln w="25400">
                <a:prstDash val="sys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0B53F040-FB97-8F4D-C6CD-1E30F8C8A57E}"/>
                  </a:ext>
                </a:extLst>
              </p:cNvPr>
              <p:cNvSpPr/>
              <p:nvPr/>
            </p:nvSpPr>
            <p:spPr>
              <a:xfrm>
                <a:off x="2311128" y="2223411"/>
                <a:ext cx="341245" cy="341245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D7641F34-14A6-E30F-A70B-A735720D18E9}"/>
                  </a:ext>
                </a:extLst>
              </p:cNvPr>
              <p:cNvSpPr/>
              <p:nvPr/>
            </p:nvSpPr>
            <p:spPr>
              <a:xfrm>
                <a:off x="3473842" y="2062753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B789C29-B5BA-F2B1-0FFD-4A4C904A54AE}"/>
                  </a:ext>
                </a:extLst>
              </p:cNvPr>
              <p:cNvSpPr/>
              <p:nvPr/>
            </p:nvSpPr>
            <p:spPr>
              <a:xfrm>
                <a:off x="1821063" y="2727021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04083CEF-889A-50A7-DB12-89DB7F1D1C63}"/>
                  </a:ext>
                </a:extLst>
              </p:cNvPr>
              <p:cNvSpPr/>
              <p:nvPr/>
            </p:nvSpPr>
            <p:spPr>
              <a:xfrm>
                <a:off x="2971756" y="2584895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751F51B-157D-10E6-B077-D725A1B0E075}"/>
                  </a:ext>
                </a:extLst>
              </p:cNvPr>
              <p:cNvSpPr/>
              <p:nvPr/>
            </p:nvSpPr>
            <p:spPr>
              <a:xfrm>
                <a:off x="2109531" y="1041724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B94DD62-ED98-A4A2-C891-3976D0ECBF54}"/>
                  </a:ext>
                </a:extLst>
              </p:cNvPr>
              <p:cNvSpPr/>
              <p:nvPr/>
            </p:nvSpPr>
            <p:spPr>
              <a:xfrm>
                <a:off x="3409710" y="1095664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7C978B1C-3B3B-3D67-5FE6-92146F80EBF0}"/>
                  </a:ext>
                </a:extLst>
              </p:cNvPr>
              <p:cNvSpPr/>
              <p:nvPr/>
            </p:nvSpPr>
            <p:spPr>
              <a:xfrm>
                <a:off x="3552284" y="3114479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8862E4F-A5BE-9298-9077-9CDE603ED87D}"/>
                  </a:ext>
                </a:extLst>
              </p:cNvPr>
              <p:cNvSpPr/>
              <p:nvPr/>
            </p:nvSpPr>
            <p:spPr>
              <a:xfrm>
                <a:off x="2457920" y="3333242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C46C7BD-8DCB-76C1-A585-0123E35BE9A6}"/>
                  </a:ext>
                </a:extLst>
              </p:cNvPr>
              <p:cNvSpPr/>
              <p:nvPr/>
            </p:nvSpPr>
            <p:spPr>
              <a:xfrm>
                <a:off x="1739805" y="1791664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D9D1AEB-2E05-6FE8-CD8A-3B5C7757F0FC}"/>
                  </a:ext>
                </a:extLst>
              </p:cNvPr>
              <p:cNvSpPr/>
              <p:nvPr/>
            </p:nvSpPr>
            <p:spPr>
              <a:xfrm>
                <a:off x="2676944" y="1640217"/>
                <a:ext cx="341245" cy="341245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AAF6AAC0-9C56-3A36-F7C2-34FE8DE73E7D}"/>
                  </a:ext>
                </a:extLst>
              </p:cNvPr>
              <p:cNvSpPr/>
              <p:nvPr/>
            </p:nvSpPr>
            <p:spPr>
              <a:xfrm>
                <a:off x="1380770" y="3188824"/>
                <a:ext cx="341245" cy="34124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353CD42-6104-8F8B-3531-C81E02CC900A}"/>
                  </a:ext>
                </a:extLst>
              </p:cNvPr>
              <p:cNvSpPr txBox="1"/>
              <p:nvPr/>
            </p:nvSpPr>
            <p:spPr>
              <a:xfrm>
                <a:off x="2158864" y="2529690"/>
                <a:ext cx="72519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/>
                  <a:t>atom </a:t>
                </a:r>
                <a:r>
                  <a:rPr lang="en-GB" sz="1200" i="1" dirty="0"/>
                  <a:t>j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6F14E07-CECF-FCA0-AA67-DF508EBA9B4E}"/>
                  </a:ext>
                </a:extLst>
              </p:cNvPr>
              <p:cNvSpPr txBox="1"/>
              <p:nvPr/>
            </p:nvSpPr>
            <p:spPr>
              <a:xfrm>
                <a:off x="2178652" y="2863442"/>
                <a:ext cx="916996" cy="3284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/>
                  <a:t>nebs(</a:t>
                </a:r>
                <a:r>
                  <a:rPr lang="en-GB" sz="1400" i="1" dirty="0"/>
                  <a:t>j</a:t>
                </a:r>
                <a:r>
                  <a:rPr lang="en-GB" sz="1400" dirty="0"/>
                  <a:t>)</a:t>
                </a:r>
              </a:p>
            </p:txBody>
          </p:sp>
          <p:cxnSp>
            <p:nvCxnSpPr>
              <p:cNvPr id="71" name="Straight Arrow Connector 70">
                <a:extLst>
                  <a:ext uri="{FF2B5EF4-FFF2-40B4-BE49-F238E27FC236}">
                    <a16:creationId xmlns:a16="http://schemas.microsoft.com/office/drawing/2014/main" id="{89894E58-4E4B-E388-A95A-70BB334E69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8624" y="2388020"/>
                <a:ext cx="691691" cy="39235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2FF00C06-4BF4-6A84-FB9F-45BA70B864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981546" y="2399869"/>
                <a:ext cx="504337" cy="528478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91EC1A91-069B-3F12-A7DD-0BDBA92E7CB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898419" y="1947446"/>
                <a:ext cx="597603" cy="44548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DDE6E33-E1DB-898F-492C-86F3EA91732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88624" y="1781191"/>
                <a:ext cx="374071" cy="6068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C78B6841-8AFC-145E-54DB-AFF649F879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96022" y="1955759"/>
                <a:ext cx="816979" cy="440574"/>
              </a:xfrm>
              <a:prstGeom prst="line">
                <a:avLst/>
              </a:prstGeom>
              <a:ln w="12700">
                <a:solidFill>
                  <a:schemeClr val="bg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1DF360BA-2046-7E0D-A4F7-0B5901FEE577}"/>
                  </a:ext>
                </a:extLst>
              </p:cNvPr>
              <p:cNvSpPr txBox="1"/>
              <p:nvPr/>
            </p:nvSpPr>
            <p:spPr>
              <a:xfrm>
                <a:off x="3233818" y="1637775"/>
                <a:ext cx="72519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 err="1"/>
                  <a:t>R</a:t>
                </a:r>
                <a:r>
                  <a:rPr lang="en-GB" sz="1400" baseline="-25000" dirty="0" err="1"/>
                  <a:t>cutoff</a:t>
                </a:r>
                <a:endParaRPr lang="en-GB" sz="1400" baseline="-25000" dirty="0"/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912A9AB7-7D55-1618-DC5C-F96DC95A0FC4}"/>
                  </a:ext>
                </a:extLst>
              </p:cNvPr>
              <p:cNvSpPr txBox="1"/>
              <p:nvPr/>
            </p:nvSpPr>
            <p:spPr>
              <a:xfrm>
                <a:off x="2106607" y="1778587"/>
                <a:ext cx="43412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400" i="1" dirty="0" err="1"/>
                  <a:t>R</a:t>
                </a:r>
                <a:r>
                  <a:rPr lang="en-GB" sz="1400" i="1" baseline="-25000" dirty="0" err="1"/>
                  <a:t>jk</a:t>
                </a:r>
                <a:endParaRPr lang="en-GB" sz="1400" i="1" baseline="-25000" dirty="0"/>
              </a:p>
            </p:txBody>
          </p: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4E491C5B-29DE-595B-BBBC-D5F481839AE5}"/>
                  </a:ext>
                </a:extLst>
              </p:cNvPr>
              <p:cNvSpPr txBox="1"/>
              <p:nvPr/>
            </p:nvSpPr>
            <p:spPr>
              <a:xfrm>
                <a:off x="1520403" y="2097794"/>
                <a:ext cx="72519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/>
                  <a:t>atom </a:t>
                </a:r>
                <a:r>
                  <a:rPr lang="en-GB" sz="1200" i="1" dirty="0"/>
                  <a:t>k</a:t>
                </a: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F122423-D2AB-40C3-0C62-1A64D238BF00}"/>
                </a:ext>
              </a:extLst>
            </p:cNvPr>
            <p:cNvSpPr txBox="1"/>
            <p:nvPr/>
          </p:nvSpPr>
          <p:spPr>
            <a:xfrm>
              <a:off x="2369965" y="3604620"/>
              <a:ext cx="18559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/>
                <a:t>out of range atoms</a:t>
              </a:r>
            </a:p>
          </p:txBody>
        </p: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241B9738-39F7-F299-CB9E-2FD7B7A8B93D}"/>
              </a:ext>
            </a:extLst>
          </p:cNvPr>
          <p:cNvSpPr txBox="1"/>
          <p:nvPr/>
        </p:nvSpPr>
        <p:spPr>
          <a:xfrm>
            <a:off x="197239" y="1430105"/>
            <a:ext cx="225762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200" dirty="0"/>
              <a:t>Right: Interatomic forces are short-ranged; a given atom </a:t>
            </a:r>
            <a:r>
              <a:rPr lang="en-GB" sz="1200" i="1" dirty="0"/>
              <a:t>j</a:t>
            </a:r>
            <a:r>
              <a:rPr lang="en-GB" sz="1200" dirty="0"/>
              <a:t> is only affected by the forces of atoms </a:t>
            </a:r>
            <a:r>
              <a:rPr lang="en-GB" sz="1200" i="1" dirty="0"/>
              <a:t>k </a:t>
            </a:r>
            <a:r>
              <a:rPr lang="en-GB" sz="1200" dirty="0"/>
              <a:t>within a range of </a:t>
            </a:r>
            <a:r>
              <a:rPr lang="en-GB" sz="1200" dirty="0" err="1"/>
              <a:t>R</a:t>
            </a:r>
            <a:r>
              <a:rPr lang="en-GB" sz="1200" baseline="-25000" dirty="0" err="1"/>
              <a:t>cutoff</a:t>
            </a:r>
            <a:r>
              <a:rPr lang="en-GB" sz="1200" dirty="0"/>
              <a:t>.</a:t>
            </a: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C1C04EC0-29FE-0AD4-5A27-900968068AF3}"/>
              </a:ext>
            </a:extLst>
          </p:cNvPr>
          <p:cNvSpPr txBox="1">
            <a:spLocks/>
          </p:cNvSpPr>
          <p:nvPr/>
        </p:nvSpPr>
        <p:spPr>
          <a:xfrm>
            <a:off x="5313117" y="118939"/>
            <a:ext cx="6265120" cy="8606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Molecular dynamics</a:t>
            </a:r>
          </a:p>
        </p:txBody>
      </p:sp>
    </p:spTree>
    <p:extLst>
      <p:ext uri="{BB962C8B-B14F-4D97-AF65-F5344CB8AC3E}">
        <p14:creationId xmlns:p14="http://schemas.microsoft.com/office/powerpoint/2010/main" val="29724091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vLHmIlg6ixrRaGTEjx9Lw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76309</TotalTime>
  <Words>2455</Words>
  <Application>Microsoft Macintosh PowerPoint</Application>
  <PresentationFormat>Widescreen</PresentationFormat>
  <Paragraphs>434</Paragraphs>
  <Slides>34</Slides>
  <Notes>14</Notes>
  <HiddenSlides>0</HiddenSlides>
  <MMClips>6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Aptos</vt:lpstr>
      <vt:lpstr>Aptos Display</vt:lpstr>
      <vt:lpstr>Arial</vt:lpstr>
      <vt:lpstr>Arial Black</vt:lpstr>
      <vt:lpstr>Calibri</vt:lpstr>
      <vt:lpstr>Cambria Math</vt:lpstr>
      <vt:lpstr>Wingdings</vt:lpstr>
      <vt:lpstr>Office Theme</vt:lpstr>
      <vt:lpstr>think-cell Folie</vt:lpstr>
      <vt:lpstr>Lecture 4: Collective Phenomena</vt:lpstr>
      <vt:lpstr>Collective phenomena</vt:lpstr>
      <vt:lpstr>Collective phenomena</vt:lpstr>
      <vt:lpstr>Collective phenomena</vt:lpstr>
      <vt:lpstr>Collective phenomena</vt:lpstr>
      <vt:lpstr>Collective phenomena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life-time analysis of an allotrope in iron</vt:lpstr>
      <vt:lpstr>Example: life-time analysis of an allotrope in iron</vt:lpstr>
      <vt:lpstr>Example: life-time analysis of an allotrope in iron</vt:lpstr>
      <vt:lpstr>Example: life-time analysis of an allotrope in iron</vt:lpstr>
      <vt:lpstr>Example: life-time analysis of an allotrope in iron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asf qweeee</dc:creator>
  <cp:lastModifiedBy>asf qweeee</cp:lastModifiedBy>
  <cp:revision>297</cp:revision>
  <dcterms:created xsi:type="dcterms:W3CDTF">2025-03-10T10:53:45Z</dcterms:created>
  <dcterms:modified xsi:type="dcterms:W3CDTF">2025-05-06T10:46:36Z</dcterms:modified>
</cp:coreProperties>
</file>